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4"/>
  </p:notesMasterIdLst>
  <p:sldIdLst>
    <p:sldId id="256" r:id="rId2"/>
    <p:sldId id="258" r:id="rId3"/>
    <p:sldId id="257" r:id="rId4"/>
    <p:sldId id="285" r:id="rId5"/>
    <p:sldId id="284" r:id="rId6"/>
    <p:sldId id="286" r:id="rId7"/>
    <p:sldId id="300" r:id="rId8"/>
    <p:sldId id="287" r:id="rId9"/>
    <p:sldId id="301" r:id="rId10"/>
    <p:sldId id="290" r:id="rId11"/>
    <p:sldId id="302" r:id="rId12"/>
    <p:sldId id="303" r:id="rId13"/>
    <p:sldId id="267" r:id="rId14"/>
    <p:sldId id="304" r:id="rId15"/>
    <p:sldId id="268" r:id="rId16"/>
    <p:sldId id="266" r:id="rId17"/>
    <p:sldId id="271" r:id="rId18"/>
    <p:sldId id="273" r:id="rId19"/>
    <p:sldId id="274" r:id="rId20"/>
    <p:sldId id="275" r:id="rId21"/>
    <p:sldId id="305" r:id="rId22"/>
    <p:sldId id="276" r:id="rId23"/>
    <p:sldId id="291" r:id="rId24"/>
    <p:sldId id="292" r:id="rId25"/>
    <p:sldId id="293" r:id="rId26"/>
    <p:sldId id="297" r:id="rId27"/>
    <p:sldId id="278" r:id="rId28"/>
    <p:sldId id="295" r:id="rId29"/>
    <p:sldId id="307" r:id="rId30"/>
    <p:sldId id="299" r:id="rId31"/>
    <p:sldId id="298" r:id="rId32"/>
    <p:sldId id="270" r:id="rId3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73179F1-1846-3548-B97C-7F7CF6F47BB9}">
          <p14:sldIdLst>
            <p14:sldId id="256"/>
            <p14:sldId id="258"/>
            <p14:sldId id="257"/>
            <p14:sldId id="285"/>
            <p14:sldId id="284"/>
            <p14:sldId id="286"/>
            <p14:sldId id="300"/>
            <p14:sldId id="287"/>
            <p14:sldId id="301"/>
            <p14:sldId id="290"/>
            <p14:sldId id="302"/>
            <p14:sldId id="303"/>
            <p14:sldId id="267"/>
            <p14:sldId id="304"/>
            <p14:sldId id="268"/>
            <p14:sldId id="266"/>
            <p14:sldId id="271"/>
            <p14:sldId id="273"/>
            <p14:sldId id="274"/>
            <p14:sldId id="275"/>
            <p14:sldId id="305"/>
            <p14:sldId id="276"/>
            <p14:sldId id="291"/>
            <p14:sldId id="292"/>
            <p14:sldId id="293"/>
            <p14:sldId id="297"/>
            <p14:sldId id="278"/>
            <p14:sldId id="295"/>
            <p14:sldId id="307"/>
            <p14:sldId id="299"/>
            <p14:sldId id="298"/>
            <p14:sldId id="270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53"/>
  </p:normalViewPr>
  <p:slideViewPr>
    <p:cSldViewPr snapToGrid="0">
      <p:cViewPr varScale="1">
        <p:scale>
          <a:sx n="118" d="100"/>
          <a:sy n="118" d="100"/>
        </p:scale>
        <p:origin x="36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EA83A8-A8F7-6D49-BC61-73D730B13FBE}" type="datetimeFigureOut">
              <a:rPr lang="en-US" smtClean="0"/>
              <a:t>5/4/25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81C4CC-36A8-384D-A05B-C76B0C22BB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321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81C4CC-36A8-384D-A05B-C76B0C22BB7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5552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B6F2C-2149-3F4B-92AF-CE4971D6B8F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6033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B6F2C-2149-3F4B-92AF-CE4971D6B8F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7764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B6F2C-2149-3F4B-92AF-CE4971D6B8F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4057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B6F2C-2149-3F4B-92AF-CE4971D6B8F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7320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B6F2C-2149-3F4B-92AF-CE4971D6B8F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8972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B6F2C-2149-3F4B-92AF-CE4971D6B8F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4320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B6F2C-2149-3F4B-92AF-CE4971D6B8F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2358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81C4CC-36A8-384D-A05B-C76B0C22BB7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6958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B6F2C-2149-3F4B-92AF-CE4971D6B8F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9836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81C4CC-36A8-384D-A05B-C76B0C22BB7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9694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B6F2C-2149-3F4B-92AF-CE4971D6B8F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0984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B6F2C-2149-3F4B-92AF-CE4971D6B8F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6027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B6F2C-2149-3F4B-92AF-CE4971D6B8F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1157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B6F2C-2149-3F4B-92AF-CE4971D6B8F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0017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B6F2C-2149-3F4B-92AF-CE4971D6B8F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6735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508785-43BC-484B-8678-E9842646D17D}" type="datetimeFigureOut">
              <a:rPr lang="en-US" smtClean="0"/>
              <a:t>5/3/25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D9C90-4595-654F-A53C-825918A08E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0311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508785-43BC-484B-8678-E9842646D17D}" type="datetimeFigureOut">
              <a:rPr lang="en-US" smtClean="0"/>
              <a:t>5/3/25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D9C90-4595-654F-A53C-825918A08E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5258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508785-43BC-484B-8678-E9842646D17D}" type="datetimeFigureOut">
              <a:rPr lang="en-US" smtClean="0"/>
              <a:t>5/3/25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D9C90-4595-654F-A53C-825918A08E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86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508785-43BC-484B-8678-E9842646D17D}" type="datetimeFigureOut">
              <a:rPr lang="en-US" smtClean="0"/>
              <a:t>5/3/25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D9C90-4595-654F-A53C-825918A08E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5220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508785-43BC-484B-8678-E9842646D17D}" type="datetimeFigureOut">
              <a:rPr lang="en-US" smtClean="0"/>
              <a:t>5/3/25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D9C90-4595-654F-A53C-825918A08E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8371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508785-43BC-484B-8678-E9842646D17D}" type="datetimeFigureOut">
              <a:rPr lang="en-US" smtClean="0"/>
              <a:t>5/3/25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D9C90-4595-654F-A53C-825918A08E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3902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508785-43BC-484B-8678-E9842646D17D}" type="datetimeFigureOut">
              <a:rPr lang="en-US" smtClean="0"/>
              <a:t>5/3/25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D9C90-4595-654F-A53C-825918A08E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6074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508785-43BC-484B-8678-E9842646D17D}" type="datetimeFigureOut">
              <a:rPr lang="en-US" smtClean="0"/>
              <a:t>5/3/25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D9C90-4595-654F-A53C-825918A08E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8099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508785-43BC-484B-8678-E9842646D17D}" type="datetimeFigureOut">
              <a:rPr lang="en-US" smtClean="0"/>
              <a:t>5/3/25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D9C90-4595-654F-A53C-825918A08E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7774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508785-43BC-484B-8678-E9842646D17D}" type="datetimeFigureOut">
              <a:rPr lang="en-US" smtClean="0"/>
              <a:t>5/3/25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D9C90-4595-654F-A53C-825918A08E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5651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508785-43BC-484B-8678-E9842646D17D}" type="datetimeFigureOut">
              <a:rPr lang="en-US" smtClean="0"/>
              <a:t>5/3/25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D9C90-4595-654F-A53C-825918A08E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8108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508785-43BC-484B-8678-E9842646D17D}" type="datetimeFigureOut">
              <a:rPr lang="en-US" smtClean="0"/>
              <a:t>5/3/25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BD9C90-4595-654F-A53C-825918A08E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9707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501.01578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oi.org/10.1093/mnras/sty1326" TargetMode="External"/><Relationship Id="rId4" Type="http://schemas.openxmlformats.org/officeDocument/2006/relationships/hyperlink" Target="http://dx.doi.org/10.1093/mnras/stac3253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Gravitational lens - Wikipedia">
            <a:extLst>
              <a:ext uri="{FF2B5EF4-FFF2-40B4-BE49-F238E27FC236}">
                <a16:creationId xmlns:a16="http://schemas.microsoft.com/office/drawing/2014/main" id="{D021FC80-0403-B746-901C-923179DF6C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2" y="1"/>
            <a:ext cx="5189537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849DAF8-1847-196A-EDFE-A2BF7539A634}"/>
              </a:ext>
            </a:extLst>
          </p:cNvPr>
          <p:cNvSpPr txBox="1"/>
          <p:nvPr/>
        </p:nvSpPr>
        <p:spPr>
          <a:xfrm>
            <a:off x="5214941" y="427512"/>
            <a:ext cx="696435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accent4"/>
                </a:solidFill>
                <a:latin typeface="Baskerville" panose="02020502070401020303" pitchFamily="18" charset="0"/>
                <a:ea typeface="Baskerville" panose="02020502070401020303" pitchFamily="18" charset="0"/>
                <a:cs typeface="Verdana" panose="020B0604030504040204" pitchFamily="34" charset="0"/>
              </a:rPr>
              <a:t>Gravitational Lens Modelling of an </a:t>
            </a:r>
            <a:r>
              <a:rPr lang="en-US" sz="3200" b="1" dirty="0" err="1">
                <a:solidFill>
                  <a:schemeClr val="accent4"/>
                </a:solidFill>
                <a:latin typeface="Baskerville" panose="02020502070401020303" pitchFamily="18" charset="0"/>
                <a:ea typeface="Baskerville" panose="02020502070401020303" pitchFamily="18" charset="0"/>
                <a:cs typeface="Verdana" panose="020B0604030504040204" pitchFamily="34" charset="0"/>
              </a:rPr>
              <a:t>IllustrisTNG</a:t>
            </a:r>
            <a:r>
              <a:rPr lang="en-US" sz="3200" b="1" dirty="0">
                <a:solidFill>
                  <a:schemeClr val="accent4"/>
                </a:solidFill>
                <a:latin typeface="Baskerville" panose="02020502070401020303" pitchFamily="18" charset="0"/>
                <a:ea typeface="Baskerville" panose="02020502070401020303" pitchFamily="18" charset="0"/>
                <a:cs typeface="Verdana" panose="020B0604030504040204" pitchFamily="34" charset="0"/>
              </a:rPr>
              <a:t> Mock Multiply Lensed Supernova and the Effect of Cosmic Shear on Model Anomalies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A643E4-25E2-18E6-7669-6653FF7E918B}"/>
              </a:ext>
            </a:extLst>
          </p:cNvPr>
          <p:cNvSpPr txBox="1"/>
          <p:nvPr/>
        </p:nvSpPr>
        <p:spPr>
          <a:xfrm>
            <a:off x="6427448" y="3511132"/>
            <a:ext cx="45393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Baskerville" panose="02020502070401020303" pitchFamily="18" charset="0"/>
                <a:ea typeface="Baskerville" panose="02020502070401020303" pitchFamily="18" charset="0"/>
                <a:cs typeface="Verdana" panose="020B0604030504040204" pitchFamily="34" charset="0"/>
              </a:rPr>
              <a:t>Rommulus Francis Lewis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7AEE13-D438-DE0E-7998-7A47537BE504}"/>
              </a:ext>
            </a:extLst>
          </p:cNvPr>
          <p:cNvSpPr txBox="1"/>
          <p:nvPr/>
        </p:nvSpPr>
        <p:spPr>
          <a:xfrm>
            <a:off x="7145904" y="4405181"/>
            <a:ext cx="31024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Baskerville" panose="02020502070401020303" pitchFamily="18" charset="0"/>
                <a:ea typeface="Baskerville" panose="02020502070401020303" pitchFamily="18" charset="0"/>
                <a:cs typeface="Verdana" panose="020B0604030504040204" pitchFamily="34" charset="0"/>
              </a:rPr>
              <a:t>Final Year Project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9581B8-2EE7-5855-1A5C-9F7BAD199C28}"/>
              </a:ext>
            </a:extLst>
          </p:cNvPr>
          <p:cNvSpPr txBox="1"/>
          <p:nvPr/>
        </p:nvSpPr>
        <p:spPr>
          <a:xfrm>
            <a:off x="6313146" y="4882670"/>
            <a:ext cx="47679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Baskerville" panose="02020502070401020303" pitchFamily="18" charset="0"/>
                <a:ea typeface="Baskerville" panose="02020502070401020303" pitchFamily="18" charset="0"/>
                <a:cs typeface="Verdana" panose="020B0604030504040204" pitchFamily="34" charset="0"/>
              </a:rPr>
              <a:t>Supervisor: Prof Jeremy Lim</a:t>
            </a:r>
          </a:p>
        </p:txBody>
      </p:sp>
      <p:pic>
        <p:nvPicPr>
          <p:cNvPr id="10" name="Picture 2" descr="Weird dark matter waves seem to warp the light from distant galaxies | New  Scientist">
            <a:extLst>
              <a:ext uri="{FF2B5EF4-FFF2-40B4-BE49-F238E27FC236}">
                <a16:creationId xmlns:a16="http://schemas.microsoft.com/office/drawing/2014/main" id="{580B9DE5-5EE1-7BA7-A6D6-D9C4482FD8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82" b="4110"/>
          <a:stretch/>
        </p:blipFill>
        <p:spPr bwMode="auto">
          <a:xfrm>
            <a:off x="0" y="3369007"/>
            <a:ext cx="5202239" cy="3488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A90DA48-5F83-AFCB-2190-E0572A2DAEB9}"/>
              </a:ext>
            </a:extLst>
          </p:cNvPr>
          <p:cNvSpPr txBox="1"/>
          <p:nvPr/>
        </p:nvSpPr>
        <p:spPr>
          <a:xfrm>
            <a:off x="0" y="6627167"/>
            <a:ext cx="214312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800" i="0" dirty="0">
                <a:solidFill>
                  <a:srgbClr val="FFFFFF"/>
                </a:solidFill>
                <a:effectLst/>
                <a:latin typeface="Baskerville" panose="02020502070401020303" pitchFamily="18" charset="0"/>
                <a:ea typeface="Baskerville" panose="02020502070401020303" pitchFamily="18" charset="0"/>
              </a:rPr>
              <a:t>NASA/ESA/</a:t>
            </a:r>
            <a:r>
              <a:rPr lang="en-IN" sz="800" i="0" dirty="0" err="1">
                <a:solidFill>
                  <a:srgbClr val="FFFFFF"/>
                </a:solidFill>
                <a:effectLst/>
                <a:latin typeface="Baskerville" panose="02020502070401020303" pitchFamily="18" charset="0"/>
                <a:ea typeface="Baskerville" panose="02020502070401020303" pitchFamily="18" charset="0"/>
              </a:rPr>
              <a:t>STSci</a:t>
            </a:r>
            <a:endParaRPr lang="en-US" sz="800" dirty="0">
              <a:latin typeface="Baskerville" panose="02020502070401020303" pitchFamily="18" charset="0"/>
              <a:ea typeface="Baskerville" panose="02020502070401020303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7717CBA-EC04-3F47-232E-347F916E2F64}"/>
              </a:ext>
            </a:extLst>
          </p:cNvPr>
          <p:cNvSpPr txBox="1"/>
          <p:nvPr/>
        </p:nvSpPr>
        <p:spPr>
          <a:xfrm>
            <a:off x="12702" y="3153563"/>
            <a:ext cx="214312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800" b="0" i="0" dirty="0">
                <a:effectLst/>
                <a:latin typeface="Baskerville" panose="02020502070401020303" pitchFamily="18" charset="0"/>
                <a:ea typeface="Baskerville" panose="02020502070401020303" pitchFamily="18" charset="0"/>
              </a:rPr>
              <a:t>ESA/Hubble &amp; NASA</a:t>
            </a:r>
          </a:p>
        </p:txBody>
      </p:sp>
    </p:spTree>
    <p:extLst>
      <p:ext uri="{BB962C8B-B14F-4D97-AF65-F5344CB8AC3E}">
        <p14:creationId xmlns:p14="http://schemas.microsoft.com/office/powerpoint/2010/main" val="10274996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7D6A424E-DAD5-B5A5-945B-ED1F1338F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538" y="-177801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FFC000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Cosmic Shear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2D1F60F-B531-0987-FCAF-832C1923F55E}"/>
              </a:ext>
            </a:extLst>
          </p:cNvPr>
          <p:cNvCxnSpPr/>
          <p:nvPr/>
        </p:nvCxnSpPr>
        <p:spPr>
          <a:xfrm>
            <a:off x="109538" y="964516"/>
            <a:ext cx="6486525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8B6ECBF2-FBE7-7209-59EC-3448216F0E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033956"/>
            <a:ext cx="12192000" cy="382404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31E3B59-A59E-53BD-D6C2-BB44BB3273C6}"/>
              </a:ext>
            </a:extLst>
          </p:cNvPr>
          <p:cNvSpPr txBox="1"/>
          <p:nvPr/>
        </p:nvSpPr>
        <p:spPr>
          <a:xfrm>
            <a:off x="109538" y="1147762"/>
            <a:ext cx="120824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Baskerville" panose="02020502070401020303" pitchFamily="18" charset="0"/>
                <a:ea typeface="Baskerville" panose="02020502070401020303" pitchFamily="18" charset="0"/>
              </a:rPr>
              <a:t>Shear: Mass along the line of sight or from neighboring deflectors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9DB220-8113-7FC1-7732-3624E8495BCF}"/>
              </a:ext>
            </a:extLst>
          </p:cNvPr>
          <p:cNvSpPr txBox="1"/>
          <p:nvPr/>
        </p:nvSpPr>
        <p:spPr>
          <a:xfrm>
            <a:off x="109538" y="1993913"/>
            <a:ext cx="1184910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Baskerville" panose="02020502070401020303" pitchFamily="18" charset="0"/>
                <a:ea typeface="Baskerville" panose="02020502070401020303" pitchFamily="18" charset="0"/>
              </a:rPr>
              <a:t>In real lenses adding cosmic shear resolves position and magnification anomalies</a:t>
            </a:r>
          </a:p>
        </p:txBody>
      </p:sp>
    </p:spTree>
    <p:extLst>
      <p:ext uri="{BB962C8B-B14F-4D97-AF65-F5344CB8AC3E}">
        <p14:creationId xmlns:p14="http://schemas.microsoft.com/office/powerpoint/2010/main" val="5573254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573402F-EE1F-90CC-6F89-384BA8314B4C}"/>
              </a:ext>
            </a:extLst>
          </p:cNvPr>
          <p:cNvCxnSpPr/>
          <p:nvPr/>
        </p:nvCxnSpPr>
        <p:spPr>
          <a:xfrm>
            <a:off x="109538" y="964516"/>
            <a:ext cx="6486525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" name="Title 1">
            <a:extLst>
              <a:ext uri="{FF2B5EF4-FFF2-40B4-BE49-F238E27FC236}">
                <a16:creationId xmlns:a16="http://schemas.microsoft.com/office/drawing/2014/main" id="{E988FB70-1CEB-4389-AB0C-60D28F2D1F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537" y="-177801"/>
            <a:ext cx="11532733" cy="1325563"/>
          </a:xfrm>
        </p:spPr>
        <p:txBody>
          <a:bodyPr/>
          <a:lstStyle/>
          <a:p>
            <a:r>
              <a:rPr lang="en-US" b="1" dirty="0">
                <a:solidFill>
                  <a:srgbClr val="FFC000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Research Question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3E3495-B100-591E-97BB-3632D15B1610}"/>
              </a:ext>
            </a:extLst>
          </p:cNvPr>
          <p:cNvSpPr txBox="1"/>
          <p:nvPr/>
        </p:nvSpPr>
        <p:spPr>
          <a:xfrm>
            <a:off x="329634" y="1147762"/>
            <a:ext cx="1153273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AutoNum type="arabicPeriod"/>
            </a:pPr>
            <a:r>
              <a:rPr lang="en-US" sz="3600" b="1" dirty="0">
                <a:latin typeface="Baskerville" panose="02020502070401020303" pitchFamily="18" charset="0"/>
                <a:ea typeface="Baskerville" panose="02020502070401020303" pitchFamily="18" charset="0"/>
              </a:rPr>
              <a:t>How accurate are smooth mass models and do they inherently leave position and magnification anomalies? What are the magnitude of these anomalies?</a:t>
            </a:r>
          </a:p>
          <a:p>
            <a:pPr marL="742950" indent="-742950">
              <a:buAutoNum type="arabicPeriod"/>
            </a:pPr>
            <a:endParaRPr lang="en-US" sz="3600" b="1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pPr marL="742950" indent="-742950">
              <a:buAutoNum type="arabicPeriod"/>
            </a:pPr>
            <a:r>
              <a:rPr lang="en-US" sz="3600" b="1" dirty="0">
                <a:latin typeface="Baskerville" panose="02020502070401020303" pitchFamily="18" charset="0"/>
                <a:ea typeface="Baskerville" panose="02020502070401020303" pitchFamily="18" charset="0"/>
              </a:rPr>
              <a:t>How does adding a shear component affect model anomalies?</a:t>
            </a:r>
          </a:p>
        </p:txBody>
      </p:sp>
    </p:spTree>
    <p:extLst>
      <p:ext uri="{BB962C8B-B14F-4D97-AF65-F5344CB8AC3E}">
        <p14:creationId xmlns:p14="http://schemas.microsoft.com/office/powerpoint/2010/main" val="40787909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C2C4563-0ACA-D399-D2B3-2FBD72ABE2EE}"/>
              </a:ext>
            </a:extLst>
          </p:cNvPr>
          <p:cNvSpPr txBox="1"/>
          <p:nvPr/>
        </p:nvSpPr>
        <p:spPr>
          <a:xfrm>
            <a:off x="109538" y="1182231"/>
            <a:ext cx="701992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Baskerville" panose="02020502070401020303" pitchFamily="18" charset="0"/>
                <a:ea typeface="Baskerville" panose="02020502070401020303" pitchFamily="18" charset="0"/>
              </a:rPr>
              <a:t>Getting the data: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Baskerville" panose="02020502070401020303" pitchFamily="18" charset="0"/>
                <a:ea typeface="Baskerville" panose="02020502070401020303" pitchFamily="18" charset="0"/>
              </a:rPr>
              <a:t>Use a simulated galaxy from </a:t>
            </a:r>
            <a:r>
              <a:rPr lang="en-US" sz="2800" dirty="0" err="1">
                <a:solidFill>
                  <a:srgbClr val="FFC000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IllustrisTNG</a:t>
            </a:r>
            <a:r>
              <a:rPr lang="en-US" sz="2800" dirty="0">
                <a:latin typeface="Baskerville" panose="02020502070401020303" pitchFamily="18" charset="0"/>
                <a:ea typeface="Baskerville" panose="02020502070401020303" pitchFamily="18" charset="0"/>
              </a:rPr>
              <a:t> suite of simulations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Baskerville" panose="02020502070401020303" pitchFamily="18" charset="0"/>
                <a:ea typeface="Baskerville" panose="02020502070401020303" pitchFamily="18" charset="0"/>
              </a:rPr>
              <a:t>Place a </a:t>
            </a:r>
            <a:r>
              <a:rPr lang="en-US" sz="2800" dirty="0">
                <a:solidFill>
                  <a:srgbClr val="FFC000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Supernova</a:t>
            </a:r>
            <a:r>
              <a:rPr lang="en-US" sz="2800" dirty="0">
                <a:latin typeface="Baskerville" panose="02020502070401020303" pitchFamily="18" charset="0"/>
                <a:ea typeface="Baskerville" panose="02020502070401020303" pitchFamily="18" charset="0"/>
              </a:rPr>
              <a:t> behind the galaxy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Baskerville" panose="02020502070401020303" pitchFamily="18" charset="0"/>
                <a:ea typeface="Baskerville" panose="02020502070401020303" pitchFamily="18" charset="0"/>
              </a:rPr>
              <a:t>Get the lensed images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69E8D2E-4364-B2FC-0239-638BB6C224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538" y="-177801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FFC000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Data - 	Simulations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83EDA32-9313-216F-D242-7F1DE49649C6}"/>
              </a:ext>
            </a:extLst>
          </p:cNvPr>
          <p:cNvCxnSpPr/>
          <p:nvPr/>
        </p:nvCxnSpPr>
        <p:spPr>
          <a:xfrm>
            <a:off x="109538" y="964516"/>
            <a:ext cx="6486525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Right Brace 11">
            <a:extLst>
              <a:ext uri="{FF2B5EF4-FFF2-40B4-BE49-F238E27FC236}">
                <a16:creationId xmlns:a16="http://schemas.microsoft.com/office/drawing/2014/main" id="{0765E912-6BAF-0690-6399-8916A7FEA709}"/>
              </a:ext>
            </a:extLst>
          </p:cNvPr>
          <p:cNvSpPr/>
          <p:nvPr/>
        </p:nvSpPr>
        <p:spPr>
          <a:xfrm>
            <a:off x="6841672" y="1588633"/>
            <a:ext cx="947057" cy="1840367"/>
          </a:xfrm>
          <a:prstGeom prst="rightBrace">
            <a:avLst/>
          </a:prstGeom>
          <a:ln w="38100"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E6EA259-F467-DDE9-CB3F-720824670CE7}"/>
              </a:ext>
            </a:extLst>
          </p:cNvPr>
          <p:cNvSpPr txBox="1"/>
          <p:nvPr/>
        </p:nvSpPr>
        <p:spPr>
          <a:xfrm>
            <a:off x="7788729" y="2154873"/>
            <a:ext cx="32657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Baskerville" panose="02020502070401020303" pitchFamily="18" charset="0"/>
                <a:ea typeface="Baskerville" panose="02020502070401020303" pitchFamily="18" charset="0"/>
              </a:rPr>
              <a:t>Done by Alex Chow </a:t>
            </a:r>
          </a:p>
          <a:p>
            <a:pPr algn="ctr"/>
            <a:r>
              <a:rPr lang="en-US" sz="2000" dirty="0">
                <a:latin typeface="Baskerville" panose="02020502070401020303" pitchFamily="18" charset="0"/>
                <a:ea typeface="Baskerville" panose="02020502070401020303" pitchFamily="18" charset="0"/>
              </a:rPr>
              <a:t>(MPhil at HKU)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D357FF2-4F70-F468-A136-781B504E19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470" y="3527654"/>
            <a:ext cx="10617974" cy="3330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09029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2" grpId="0" animBg="1"/>
      <p:bldP spid="1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C2C4563-0ACA-D399-D2B3-2FBD72ABE2EE}"/>
              </a:ext>
            </a:extLst>
          </p:cNvPr>
          <p:cNvSpPr txBox="1"/>
          <p:nvPr/>
        </p:nvSpPr>
        <p:spPr>
          <a:xfrm>
            <a:off x="109538" y="1182231"/>
            <a:ext cx="701992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Baskerville" panose="02020502070401020303" pitchFamily="18" charset="0"/>
                <a:ea typeface="Baskerville" panose="02020502070401020303" pitchFamily="18" charset="0"/>
              </a:rPr>
              <a:t>Getting the data: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Baskerville" panose="02020502070401020303" pitchFamily="18" charset="0"/>
                <a:ea typeface="Baskerville" panose="02020502070401020303" pitchFamily="18" charset="0"/>
              </a:rPr>
              <a:t>Use a simulated galaxy from </a:t>
            </a:r>
            <a:r>
              <a:rPr lang="en-US" sz="2800" dirty="0" err="1">
                <a:latin typeface="Baskerville" panose="02020502070401020303" pitchFamily="18" charset="0"/>
                <a:ea typeface="Baskerville" panose="02020502070401020303" pitchFamily="18" charset="0"/>
              </a:rPr>
              <a:t>IllustrisTNG</a:t>
            </a:r>
            <a:r>
              <a:rPr lang="en-US" sz="2800" dirty="0">
                <a:latin typeface="Baskerville" panose="02020502070401020303" pitchFamily="18" charset="0"/>
                <a:ea typeface="Baskerville" panose="02020502070401020303" pitchFamily="18" charset="0"/>
              </a:rPr>
              <a:t> suite of simulations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Baskerville" panose="02020502070401020303" pitchFamily="18" charset="0"/>
                <a:ea typeface="Baskerville" panose="02020502070401020303" pitchFamily="18" charset="0"/>
              </a:rPr>
              <a:t>Place a Supernova behind the galaxy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Baskerville" panose="02020502070401020303" pitchFamily="18" charset="0"/>
                <a:ea typeface="Baskerville" panose="02020502070401020303" pitchFamily="18" charset="0"/>
              </a:rPr>
              <a:t>Get the lensed images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69E8D2E-4364-B2FC-0239-638BB6C224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538" y="-177801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FFC000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Data - 	Simulations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83EDA32-9313-216F-D242-7F1DE49649C6}"/>
              </a:ext>
            </a:extLst>
          </p:cNvPr>
          <p:cNvCxnSpPr/>
          <p:nvPr/>
        </p:nvCxnSpPr>
        <p:spPr>
          <a:xfrm>
            <a:off x="109538" y="964516"/>
            <a:ext cx="6486525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Right Brace 11">
            <a:extLst>
              <a:ext uri="{FF2B5EF4-FFF2-40B4-BE49-F238E27FC236}">
                <a16:creationId xmlns:a16="http://schemas.microsoft.com/office/drawing/2014/main" id="{0765E912-6BAF-0690-6399-8916A7FEA709}"/>
              </a:ext>
            </a:extLst>
          </p:cNvPr>
          <p:cNvSpPr/>
          <p:nvPr/>
        </p:nvSpPr>
        <p:spPr>
          <a:xfrm>
            <a:off x="6841672" y="1588633"/>
            <a:ext cx="947057" cy="1840367"/>
          </a:xfrm>
          <a:prstGeom prst="rightBrace">
            <a:avLst/>
          </a:prstGeom>
          <a:ln w="38100"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E6EA259-F467-DDE9-CB3F-720824670CE7}"/>
              </a:ext>
            </a:extLst>
          </p:cNvPr>
          <p:cNvSpPr txBox="1"/>
          <p:nvPr/>
        </p:nvSpPr>
        <p:spPr>
          <a:xfrm>
            <a:off x="7788729" y="2154873"/>
            <a:ext cx="32657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Baskerville" panose="02020502070401020303" pitchFamily="18" charset="0"/>
                <a:ea typeface="Baskerville" panose="02020502070401020303" pitchFamily="18" charset="0"/>
              </a:rPr>
              <a:t>Done by Alex Chow </a:t>
            </a:r>
          </a:p>
          <a:p>
            <a:pPr algn="ctr"/>
            <a:r>
              <a:rPr lang="en-US" sz="2000" dirty="0">
                <a:latin typeface="Baskerville" panose="02020502070401020303" pitchFamily="18" charset="0"/>
                <a:ea typeface="Baskerville" panose="02020502070401020303" pitchFamily="18" charset="0"/>
              </a:rPr>
              <a:t>(MPhil at HKU)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D357FF2-4F70-F468-A136-781B504E19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6928" y="3944940"/>
            <a:ext cx="7249545" cy="227383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F6ED20D-E5D2-FD1E-B645-D342B4EB3F34}"/>
              </a:ext>
            </a:extLst>
          </p:cNvPr>
          <p:cNvSpPr txBox="1"/>
          <p:nvPr/>
        </p:nvSpPr>
        <p:spPr>
          <a:xfrm>
            <a:off x="109538" y="3944940"/>
            <a:ext cx="447879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Baskerville" panose="02020502070401020303" pitchFamily="18" charset="0"/>
                <a:ea typeface="Baskerville" panose="02020502070401020303" pitchFamily="18" charset="0"/>
              </a:rPr>
              <a:t>What we do: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Baskerville" panose="02020502070401020303" pitchFamily="18" charset="0"/>
                <a:ea typeface="Baskerville" panose="02020502070401020303" pitchFamily="18" charset="0"/>
              </a:rPr>
              <a:t>Model the </a:t>
            </a:r>
            <a:r>
              <a:rPr lang="en-US" sz="2800" dirty="0">
                <a:solidFill>
                  <a:srgbClr val="FFC000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dark matter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Baskerville" panose="02020502070401020303" pitchFamily="18" charset="0"/>
                <a:ea typeface="Baskerville" panose="02020502070401020303" pitchFamily="18" charset="0"/>
              </a:rPr>
              <a:t>Model the </a:t>
            </a:r>
            <a:r>
              <a:rPr lang="en-US" sz="2800" dirty="0">
                <a:solidFill>
                  <a:srgbClr val="FFC000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baryonic matter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Baskerville" panose="02020502070401020303" pitchFamily="18" charset="0"/>
                <a:ea typeface="Baskerville" panose="02020502070401020303" pitchFamily="18" charset="0"/>
              </a:rPr>
              <a:t>Model other components </a:t>
            </a:r>
            <a:r>
              <a:rPr lang="en-US" sz="2800" dirty="0">
                <a:solidFill>
                  <a:srgbClr val="FFC000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(SHEAR)</a:t>
            </a:r>
          </a:p>
        </p:txBody>
      </p:sp>
    </p:spTree>
    <p:extLst>
      <p:ext uri="{BB962C8B-B14F-4D97-AF65-F5344CB8AC3E}">
        <p14:creationId xmlns:p14="http://schemas.microsoft.com/office/powerpoint/2010/main" val="322630744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573402F-EE1F-90CC-6F89-384BA8314B4C}"/>
              </a:ext>
            </a:extLst>
          </p:cNvPr>
          <p:cNvCxnSpPr/>
          <p:nvPr/>
        </p:nvCxnSpPr>
        <p:spPr>
          <a:xfrm>
            <a:off x="109538" y="964516"/>
            <a:ext cx="6486525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Gravitational lens - Wikipedia">
            <a:extLst>
              <a:ext uri="{FF2B5EF4-FFF2-40B4-BE49-F238E27FC236}">
                <a16:creationId xmlns:a16="http://schemas.microsoft.com/office/drawing/2014/main" id="{BCF7C327-3EF5-A061-9DCE-D1C21E8758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144812"/>
            <a:ext cx="7690757" cy="5081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0AC93D8-C287-46DE-3B0F-6B0577B30B31}"/>
              </a:ext>
            </a:extLst>
          </p:cNvPr>
          <p:cNvSpPr txBox="1"/>
          <p:nvPr/>
        </p:nvSpPr>
        <p:spPr>
          <a:xfrm>
            <a:off x="8033657" y="1144812"/>
            <a:ext cx="4158343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Baskerville" panose="02020502070401020303" pitchFamily="18" charset="0"/>
                <a:ea typeface="Baskerville" panose="02020502070401020303" pitchFamily="18" charset="0"/>
              </a:rPr>
              <a:t>Lens Modelling</a:t>
            </a:r>
          </a:p>
          <a:p>
            <a:endParaRPr lang="en-US" sz="2800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r>
              <a:rPr lang="en-US" sz="2800" dirty="0">
                <a:latin typeface="Baskerville" panose="02020502070401020303" pitchFamily="18" charset="0"/>
                <a:ea typeface="Baskerville" panose="02020502070401020303" pitchFamily="18" charset="0"/>
              </a:rPr>
              <a:t>Objective: </a:t>
            </a:r>
          </a:p>
          <a:p>
            <a:r>
              <a:rPr lang="en-US" sz="2800" dirty="0">
                <a:latin typeface="Baskerville" panose="02020502070401020303" pitchFamily="18" charset="0"/>
                <a:ea typeface="Baskerville" panose="02020502070401020303" pitchFamily="18" charset="0"/>
              </a:rPr>
              <a:t>Estimate the mass profile </a:t>
            </a:r>
          </a:p>
          <a:p>
            <a:r>
              <a:rPr lang="en-US" sz="2800" dirty="0">
                <a:latin typeface="Baskerville" panose="02020502070401020303" pitchFamily="18" charset="0"/>
                <a:ea typeface="Baskerville" panose="02020502070401020303" pitchFamily="18" charset="0"/>
              </a:rPr>
              <a:t>of the lensing galaxy </a:t>
            </a:r>
          </a:p>
          <a:p>
            <a:endParaRPr lang="en-US" sz="2800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r>
              <a:rPr lang="en-US" sz="2800" dirty="0">
                <a:latin typeface="Baskerville" panose="02020502070401020303" pitchFamily="18" charset="0"/>
                <a:ea typeface="Baskerville" panose="02020502070401020303" pitchFamily="18" charset="0"/>
              </a:rPr>
              <a:t>In Real Data: Mass profile unknown </a:t>
            </a:r>
          </a:p>
          <a:p>
            <a:endParaRPr lang="en-US" sz="2800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r>
              <a:rPr lang="en-US" sz="2800" dirty="0">
                <a:latin typeface="Baskerville" panose="02020502070401020303" pitchFamily="18" charset="0"/>
                <a:ea typeface="Baskerville" panose="02020502070401020303" pitchFamily="18" charset="0"/>
              </a:rPr>
              <a:t>In Simulations: Mass profile is known</a:t>
            </a:r>
          </a:p>
          <a:p>
            <a:endParaRPr lang="en-US" sz="2800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endParaRPr lang="en-US" sz="2800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endParaRPr lang="en-US" sz="2800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endParaRPr lang="en-US" sz="2800" dirty="0">
              <a:latin typeface="Baskerville" panose="02020502070401020303" pitchFamily="18" charset="0"/>
              <a:ea typeface="Baskerville" panose="02020502070401020303" pitchFamily="18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988FB70-1CEB-4389-AB0C-60D28F2D1F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537" y="-177801"/>
            <a:ext cx="11532733" cy="1325563"/>
          </a:xfrm>
        </p:spPr>
        <p:txBody>
          <a:bodyPr/>
          <a:lstStyle/>
          <a:p>
            <a:r>
              <a:rPr lang="en-US" b="1" dirty="0">
                <a:solidFill>
                  <a:srgbClr val="FFC000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Why Simulations</a:t>
            </a: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47AFDA8A-3D5B-D81B-DA55-36CF88539BB6}"/>
              </a:ext>
            </a:extLst>
          </p:cNvPr>
          <p:cNvSpPr/>
          <p:nvPr/>
        </p:nvSpPr>
        <p:spPr>
          <a:xfrm>
            <a:off x="1894114" y="3767299"/>
            <a:ext cx="1524000" cy="34750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AD02B5-ACF9-2696-AA92-F52D8E3A725C}"/>
              </a:ext>
            </a:extLst>
          </p:cNvPr>
          <p:cNvSpPr txBox="1"/>
          <p:nvPr/>
        </p:nvSpPr>
        <p:spPr>
          <a:xfrm>
            <a:off x="277586" y="3767299"/>
            <a:ext cx="1616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Lensing Galaxy</a:t>
            </a:r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A324DD0E-C448-CC38-0F73-6A550E5132B5}"/>
              </a:ext>
            </a:extLst>
          </p:cNvPr>
          <p:cNvSpPr/>
          <p:nvPr/>
        </p:nvSpPr>
        <p:spPr>
          <a:xfrm rot="13589058">
            <a:off x="4218214" y="5030042"/>
            <a:ext cx="1524000" cy="34750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4F6693-27C7-726D-3737-221A70A8A2D2}"/>
              </a:ext>
            </a:extLst>
          </p:cNvPr>
          <p:cNvSpPr txBox="1"/>
          <p:nvPr/>
        </p:nvSpPr>
        <p:spPr>
          <a:xfrm>
            <a:off x="5437415" y="5719532"/>
            <a:ext cx="1616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Lensed Image</a:t>
            </a:r>
          </a:p>
        </p:txBody>
      </p:sp>
    </p:spTree>
    <p:extLst>
      <p:ext uri="{BB962C8B-B14F-4D97-AF65-F5344CB8AC3E}">
        <p14:creationId xmlns:p14="http://schemas.microsoft.com/office/powerpoint/2010/main" val="318181938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1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1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00EC0E0-50FB-6614-84A7-495C9FAD2D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538" y="1504950"/>
            <a:ext cx="11610994" cy="535305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83E53B01-5258-7A4B-8677-D4A9D8B2AD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538" y="-177801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FFC000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Data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FF2D8FD-FB97-660D-6C5B-F4A271BA01C1}"/>
              </a:ext>
            </a:extLst>
          </p:cNvPr>
          <p:cNvCxnSpPr/>
          <p:nvPr/>
        </p:nvCxnSpPr>
        <p:spPr>
          <a:xfrm>
            <a:off x="109538" y="964516"/>
            <a:ext cx="6486525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4E94605B-1675-2A0E-EA7F-46C5046B179E}"/>
              </a:ext>
            </a:extLst>
          </p:cNvPr>
          <p:cNvSpPr/>
          <p:nvPr/>
        </p:nvSpPr>
        <p:spPr>
          <a:xfrm>
            <a:off x="2195512" y="3802856"/>
            <a:ext cx="1247775" cy="76914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3007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7D6A424E-DAD5-B5A5-945B-ED1F1338F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538" y="-177801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FFC000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Lens Modelling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2D1F60F-B531-0987-FCAF-832C1923F55E}"/>
              </a:ext>
            </a:extLst>
          </p:cNvPr>
          <p:cNvCxnSpPr/>
          <p:nvPr/>
        </p:nvCxnSpPr>
        <p:spPr>
          <a:xfrm>
            <a:off x="109538" y="964516"/>
            <a:ext cx="6486525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D068B3A-1936-C3F1-95FB-7EE87E7513BD}"/>
              </a:ext>
            </a:extLst>
          </p:cNvPr>
          <p:cNvSpPr txBox="1"/>
          <p:nvPr/>
        </p:nvSpPr>
        <p:spPr>
          <a:xfrm>
            <a:off x="304799" y="1147762"/>
            <a:ext cx="9414933" cy="6681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chemeClr val="accent4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Constraints: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Baskerville" panose="02020502070401020303" pitchFamily="18" charset="0"/>
                <a:ea typeface="Baskerville" panose="02020502070401020303" pitchFamily="18" charset="0"/>
              </a:rPr>
              <a:t>Positions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Baskerville" panose="02020502070401020303" pitchFamily="18" charset="0"/>
                <a:ea typeface="Baskerville" panose="02020502070401020303" pitchFamily="18" charset="0"/>
              </a:rPr>
              <a:t>Magnifications </a:t>
            </a:r>
          </a:p>
          <a:p>
            <a:pPr>
              <a:lnSpc>
                <a:spcPct val="150000"/>
              </a:lnSpc>
            </a:pPr>
            <a:endParaRPr lang="en-US" sz="2400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chemeClr val="accent4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Mass Profiles: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Baskerville" panose="02020502070401020303" pitchFamily="18" charset="0"/>
                <a:ea typeface="Baskerville" panose="02020502070401020303" pitchFamily="18" charset="0"/>
              </a:rPr>
              <a:t>Single Isothermal Ellipsoidal (SIE)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Baskerville" panose="02020502070401020303" pitchFamily="18" charset="0"/>
                <a:ea typeface="Baskerville" panose="02020502070401020303" pitchFamily="18" charset="0"/>
              </a:rPr>
              <a:t>Power Law (POW)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Baskerville" panose="02020502070401020303" pitchFamily="18" charset="0"/>
                <a:ea typeface="Baskerville" panose="02020502070401020303" pitchFamily="18" charset="0"/>
              </a:rPr>
              <a:t>Navarro </a:t>
            </a:r>
            <a:r>
              <a:rPr lang="en-US" sz="2400" dirty="0" err="1">
                <a:latin typeface="Baskerville" panose="02020502070401020303" pitchFamily="18" charset="0"/>
                <a:ea typeface="Baskerville" panose="02020502070401020303" pitchFamily="18" charset="0"/>
              </a:rPr>
              <a:t>Frenk</a:t>
            </a:r>
            <a:r>
              <a:rPr lang="en-US" sz="2400" dirty="0">
                <a:latin typeface="Baskerville" panose="02020502070401020303" pitchFamily="18" charset="0"/>
                <a:ea typeface="Baskerville" panose="02020502070401020303" pitchFamily="18" charset="0"/>
              </a:rPr>
              <a:t> White (NFW)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latin typeface="Baskerville" panose="02020502070401020303" pitchFamily="18" charset="0"/>
                <a:ea typeface="Baskerville" panose="02020502070401020303" pitchFamily="18" charset="0"/>
              </a:rPr>
              <a:t>Einasto</a:t>
            </a:r>
            <a:r>
              <a:rPr lang="en-US" sz="2400" dirty="0">
                <a:latin typeface="Baskerville" panose="02020502070401020303" pitchFamily="18" charset="0"/>
                <a:ea typeface="Baskerville" panose="02020502070401020303" pitchFamily="18" charset="0"/>
              </a:rPr>
              <a:t> (EIN)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Baskerville" panose="02020502070401020303" pitchFamily="18" charset="0"/>
                <a:ea typeface="Baskerville" panose="02020502070401020303" pitchFamily="18" charset="0"/>
              </a:rPr>
              <a:t>Cored Single Isothermal Ellipsoidal (CSIE)</a:t>
            </a:r>
            <a:br>
              <a:rPr lang="en-US" sz="2400" dirty="0">
                <a:latin typeface="Baskerville" panose="02020502070401020303" pitchFamily="18" charset="0"/>
                <a:ea typeface="Baskerville" panose="02020502070401020303" pitchFamily="18" charset="0"/>
              </a:rPr>
            </a:br>
            <a:endParaRPr lang="en-US" sz="2400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dirty="0">
              <a:latin typeface="Baskerville" panose="02020502070401020303" pitchFamily="18" charset="0"/>
              <a:ea typeface="Baskerville" panose="02020502070401020303" pitchFamily="18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FD59CD4-E8F1-5BD7-77AB-6C46205400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547"/>
          <a:stretch/>
        </p:blipFill>
        <p:spPr>
          <a:xfrm>
            <a:off x="6023681" y="1331006"/>
            <a:ext cx="6168318" cy="5526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4624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7D6A424E-DAD5-B5A5-945B-ED1F1338F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538" y="-177801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FFC000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Lens Models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2D1F60F-B531-0987-FCAF-832C1923F55E}"/>
              </a:ext>
            </a:extLst>
          </p:cNvPr>
          <p:cNvCxnSpPr/>
          <p:nvPr/>
        </p:nvCxnSpPr>
        <p:spPr>
          <a:xfrm>
            <a:off x="109538" y="964516"/>
            <a:ext cx="6486525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3992F74E-8C39-1BF9-615D-B4239167DA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35627"/>
            <a:ext cx="12191984" cy="480619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509E2F5-9CE2-E08E-F86A-6D5B218317ED}"/>
              </a:ext>
            </a:extLst>
          </p:cNvPr>
          <p:cNvSpPr/>
          <p:nvPr/>
        </p:nvSpPr>
        <p:spPr>
          <a:xfrm>
            <a:off x="0" y="1832878"/>
            <a:ext cx="12191984" cy="4408942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405EB0-5369-C87C-BDAA-83F08CAE34CF}"/>
              </a:ext>
            </a:extLst>
          </p:cNvPr>
          <p:cNvSpPr/>
          <p:nvPr/>
        </p:nvSpPr>
        <p:spPr>
          <a:xfrm>
            <a:off x="4871442" y="2224323"/>
            <a:ext cx="270933" cy="3538157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B50E357-D20B-69A0-7AB6-4771ABA27F67}"/>
              </a:ext>
            </a:extLst>
          </p:cNvPr>
          <p:cNvSpPr/>
          <p:nvPr/>
        </p:nvSpPr>
        <p:spPr>
          <a:xfrm>
            <a:off x="5367419" y="2106834"/>
            <a:ext cx="270933" cy="3655727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4EE9F9C-C522-4C65-B04D-E65A8FC63C4A}"/>
              </a:ext>
            </a:extLst>
          </p:cNvPr>
          <p:cNvSpPr/>
          <p:nvPr/>
        </p:nvSpPr>
        <p:spPr>
          <a:xfrm>
            <a:off x="5649846" y="2224403"/>
            <a:ext cx="270933" cy="3538157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98D6B2B-6A11-D21D-FFA0-0FE5E97E1C78}"/>
              </a:ext>
            </a:extLst>
          </p:cNvPr>
          <p:cNvSpPr/>
          <p:nvPr/>
        </p:nvSpPr>
        <p:spPr>
          <a:xfrm>
            <a:off x="6144327" y="2224323"/>
            <a:ext cx="270933" cy="3538157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E86F2A9-FD96-95DA-BA42-56E9110D8C87}"/>
              </a:ext>
            </a:extLst>
          </p:cNvPr>
          <p:cNvSpPr/>
          <p:nvPr/>
        </p:nvSpPr>
        <p:spPr>
          <a:xfrm>
            <a:off x="6435455" y="2826968"/>
            <a:ext cx="270933" cy="2935512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3238025-FC96-B545-552A-83BA7F5F47D7}"/>
              </a:ext>
            </a:extLst>
          </p:cNvPr>
          <p:cNvSpPr/>
          <p:nvPr/>
        </p:nvSpPr>
        <p:spPr>
          <a:xfrm>
            <a:off x="6908808" y="2827975"/>
            <a:ext cx="270933" cy="2935512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5865725-1F43-3B38-6704-F2464D7C4082}"/>
              </a:ext>
            </a:extLst>
          </p:cNvPr>
          <p:cNvSpPr/>
          <p:nvPr/>
        </p:nvSpPr>
        <p:spPr>
          <a:xfrm>
            <a:off x="7204722" y="2830247"/>
            <a:ext cx="270933" cy="2935512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43740BE-B5F4-D552-AAA6-0CDC4CFE09AD}"/>
              </a:ext>
            </a:extLst>
          </p:cNvPr>
          <p:cNvSpPr/>
          <p:nvPr/>
        </p:nvSpPr>
        <p:spPr>
          <a:xfrm>
            <a:off x="7681904" y="2827899"/>
            <a:ext cx="270933" cy="2935512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0040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7D6A424E-DAD5-B5A5-945B-ED1F1338F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538" y="-177801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FFC000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Lens Models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2D1F60F-B531-0987-FCAF-832C1923F55E}"/>
              </a:ext>
            </a:extLst>
          </p:cNvPr>
          <p:cNvCxnSpPr/>
          <p:nvPr/>
        </p:nvCxnSpPr>
        <p:spPr>
          <a:xfrm>
            <a:off x="109538" y="964516"/>
            <a:ext cx="6486525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3992F74E-8C39-1BF9-615D-B4239167DA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35627"/>
            <a:ext cx="12191984" cy="480619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509E2F5-9CE2-E08E-F86A-6D5B218317ED}"/>
              </a:ext>
            </a:extLst>
          </p:cNvPr>
          <p:cNvSpPr/>
          <p:nvPr/>
        </p:nvSpPr>
        <p:spPr>
          <a:xfrm>
            <a:off x="4284132" y="1832878"/>
            <a:ext cx="7907851" cy="4408942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064F96A-B9D4-3907-2530-055B4CE2BEE7}"/>
              </a:ext>
            </a:extLst>
          </p:cNvPr>
          <p:cNvSpPr/>
          <p:nvPr/>
        </p:nvSpPr>
        <p:spPr>
          <a:xfrm>
            <a:off x="4871442" y="2224323"/>
            <a:ext cx="270933" cy="3538157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0E20443-7CE8-1736-EC46-54EA9646BBF9}"/>
              </a:ext>
            </a:extLst>
          </p:cNvPr>
          <p:cNvSpPr/>
          <p:nvPr/>
        </p:nvSpPr>
        <p:spPr>
          <a:xfrm>
            <a:off x="5367419" y="2106834"/>
            <a:ext cx="270933" cy="3655727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7BF4924-41A4-3C66-AB1D-BF00FBCF7E84}"/>
              </a:ext>
            </a:extLst>
          </p:cNvPr>
          <p:cNvSpPr/>
          <p:nvPr/>
        </p:nvSpPr>
        <p:spPr>
          <a:xfrm>
            <a:off x="5649846" y="2224403"/>
            <a:ext cx="270933" cy="3538157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BA5C880-D5DE-87CF-7ED7-32991A88520E}"/>
              </a:ext>
            </a:extLst>
          </p:cNvPr>
          <p:cNvSpPr/>
          <p:nvPr/>
        </p:nvSpPr>
        <p:spPr>
          <a:xfrm>
            <a:off x="6144327" y="2224323"/>
            <a:ext cx="270933" cy="3538157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B091FBD-83CA-E302-D65F-60C7A06B104D}"/>
              </a:ext>
            </a:extLst>
          </p:cNvPr>
          <p:cNvSpPr/>
          <p:nvPr/>
        </p:nvSpPr>
        <p:spPr>
          <a:xfrm>
            <a:off x="6435455" y="2826968"/>
            <a:ext cx="270933" cy="2935512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DE36B6D-C542-FF28-2335-F3D6111642E3}"/>
              </a:ext>
            </a:extLst>
          </p:cNvPr>
          <p:cNvSpPr/>
          <p:nvPr/>
        </p:nvSpPr>
        <p:spPr>
          <a:xfrm>
            <a:off x="6908808" y="2827975"/>
            <a:ext cx="270933" cy="2935512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E31ED5D-37A3-A8DB-A9E5-75F4514A5415}"/>
              </a:ext>
            </a:extLst>
          </p:cNvPr>
          <p:cNvSpPr/>
          <p:nvPr/>
        </p:nvSpPr>
        <p:spPr>
          <a:xfrm>
            <a:off x="7204722" y="2830247"/>
            <a:ext cx="270933" cy="2935512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E3425ED-0590-BFCA-F97C-ADFB0C9F6E26}"/>
              </a:ext>
            </a:extLst>
          </p:cNvPr>
          <p:cNvSpPr/>
          <p:nvPr/>
        </p:nvSpPr>
        <p:spPr>
          <a:xfrm>
            <a:off x="7681904" y="2827899"/>
            <a:ext cx="270933" cy="2935512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6784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7D6A424E-DAD5-B5A5-945B-ED1F1338F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538" y="-177801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FFC000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Lens Models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2D1F60F-B531-0987-FCAF-832C1923F55E}"/>
              </a:ext>
            </a:extLst>
          </p:cNvPr>
          <p:cNvCxnSpPr/>
          <p:nvPr/>
        </p:nvCxnSpPr>
        <p:spPr>
          <a:xfrm>
            <a:off x="109538" y="964516"/>
            <a:ext cx="6486525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3992F74E-8C39-1BF9-615D-B4239167DA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35627"/>
            <a:ext cx="12191984" cy="480619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509E2F5-9CE2-E08E-F86A-6D5B218317ED}"/>
              </a:ext>
            </a:extLst>
          </p:cNvPr>
          <p:cNvSpPr/>
          <p:nvPr/>
        </p:nvSpPr>
        <p:spPr>
          <a:xfrm>
            <a:off x="8280400" y="1832878"/>
            <a:ext cx="3911583" cy="4408942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0241C4F-1575-B417-187E-B03A3AB19096}"/>
              </a:ext>
            </a:extLst>
          </p:cNvPr>
          <p:cNvSpPr/>
          <p:nvPr/>
        </p:nvSpPr>
        <p:spPr>
          <a:xfrm>
            <a:off x="4871442" y="2224323"/>
            <a:ext cx="270933" cy="3538157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97EC7F0-CB67-2870-6197-ACA5AE9B104A}"/>
              </a:ext>
            </a:extLst>
          </p:cNvPr>
          <p:cNvSpPr/>
          <p:nvPr/>
        </p:nvSpPr>
        <p:spPr>
          <a:xfrm>
            <a:off x="5367419" y="2106834"/>
            <a:ext cx="270933" cy="3655727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56D36A8-E960-D6D0-D71D-667AC9DB9E69}"/>
              </a:ext>
            </a:extLst>
          </p:cNvPr>
          <p:cNvSpPr/>
          <p:nvPr/>
        </p:nvSpPr>
        <p:spPr>
          <a:xfrm>
            <a:off x="5649846" y="2224403"/>
            <a:ext cx="270933" cy="3538157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743465-4369-3002-99DA-0C38AABB08B0}"/>
              </a:ext>
            </a:extLst>
          </p:cNvPr>
          <p:cNvSpPr/>
          <p:nvPr/>
        </p:nvSpPr>
        <p:spPr>
          <a:xfrm>
            <a:off x="6144327" y="2224323"/>
            <a:ext cx="270933" cy="3538157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4E49CF4-8DC5-62A3-D03C-40B829B5A22A}"/>
              </a:ext>
            </a:extLst>
          </p:cNvPr>
          <p:cNvSpPr/>
          <p:nvPr/>
        </p:nvSpPr>
        <p:spPr>
          <a:xfrm>
            <a:off x="6435455" y="2826968"/>
            <a:ext cx="270933" cy="2935512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EF1342F-D215-C5E1-3379-31AD0424FCB0}"/>
              </a:ext>
            </a:extLst>
          </p:cNvPr>
          <p:cNvSpPr/>
          <p:nvPr/>
        </p:nvSpPr>
        <p:spPr>
          <a:xfrm>
            <a:off x="6908808" y="2827975"/>
            <a:ext cx="270933" cy="2935512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5C6F8DF-A1F9-E73D-D3D5-67905533C52D}"/>
              </a:ext>
            </a:extLst>
          </p:cNvPr>
          <p:cNvSpPr/>
          <p:nvPr/>
        </p:nvSpPr>
        <p:spPr>
          <a:xfrm>
            <a:off x="7204722" y="2830247"/>
            <a:ext cx="270933" cy="2935512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31DEEDF-6301-3B40-2180-663C2E5B070C}"/>
              </a:ext>
            </a:extLst>
          </p:cNvPr>
          <p:cNvSpPr/>
          <p:nvPr/>
        </p:nvSpPr>
        <p:spPr>
          <a:xfrm>
            <a:off x="7681904" y="2827899"/>
            <a:ext cx="270933" cy="2935512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0315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  <p:bldP spid="6" grpId="0" animBg="1"/>
      <p:bldP spid="7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DA7F900-2B7F-2C40-B12F-78413F5C4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538" y="-177801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FFC000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Contents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D166A9C-1714-5C3C-8544-6246E9B3C2D0}"/>
              </a:ext>
            </a:extLst>
          </p:cNvPr>
          <p:cNvCxnSpPr/>
          <p:nvPr/>
        </p:nvCxnSpPr>
        <p:spPr>
          <a:xfrm>
            <a:off x="109538" y="964516"/>
            <a:ext cx="6486525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472C0898-966F-F7D8-B380-360D68B4EAF6}"/>
              </a:ext>
            </a:extLst>
          </p:cNvPr>
          <p:cNvSpPr txBox="1"/>
          <p:nvPr/>
        </p:nvSpPr>
        <p:spPr>
          <a:xfrm>
            <a:off x="392906" y="1147762"/>
            <a:ext cx="11406187" cy="5184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3200" spc="300" dirty="0">
                <a:latin typeface="Baskerville" panose="02020502070401020303" pitchFamily="18" charset="0"/>
                <a:ea typeface="Baskerville" panose="02020502070401020303" pitchFamily="18" charset="0"/>
              </a:rPr>
              <a:t>Introduction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3200" spc="300" dirty="0">
                <a:latin typeface="Baskerville" panose="02020502070401020303" pitchFamily="18" charset="0"/>
                <a:ea typeface="Baskerville" panose="02020502070401020303" pitchFamily="18" charset="0"/>
              </a:rPr>
              <a:t>Research Questions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3200" spc="300" dirty="0">
                <a:latin typeface="Baskerville" panose="02020502070401020303" pitchFamily="18" charset="0"/>
                <a:ea typeface="Baskerville" panose="02020502070401020303" pitchFamily="18" charset="0"/>
              </a:rPr>
              <a:t>Data and Methodology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3200" spc="300" dirty="0">
                <a:latin typeface="Baskerville" panose="02020502070401020303" pitchFamily="18" charset="0"/>
                <a:ea typeface="Baskerville" panose="02020502070401020303" pitchFamily="18" charset="0"/>
              </a:rPr>
              <a:t>Results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3200" spc="300" dirty="0">
                <a:latin typeface="Baskerville" panose="02020502070401020303" pitchFamily="18" charset="0"/>
                <a:ea typeface="Baskerville" panose="02020502070401020303" pitchFamily="18" charset="0"/>
              </a:rPr>
              <a:t>Importance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3200" spc="300" dirty="0">
                <a:latin typeface="Baskerville" panose="02020502070401020303" pitchFamily="18" charset="0"/>
                <a:ea typeface="Baskerville" panose="02020502070401020303" pitchFamily="18" charset="0"/>
              </a:rPr>
              <a:t>Conclusion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3200" spc="300" dirty="0">
                <a:latin typeface="Baskerville" panose="02020502070401020303" pitchFamily="18" charset="0"/>
                <a:ea typeface="Baskerville" panose="02020502070401020303" pitchFamily="18" charset="0"/>
              </a:rPr>
              <a:t>Future Work</a:t>
            </a:r>
          </a:p>
        </p:txBody>
      </p:sp>
    </p:spTree>
    <p:extLst>
      <p:ext uri="{BB962C8B-B14F-4D97-AF65-F5344CB8AC3E}">
        <p14:creationId xmlns:p14="http://schemas.microsoft.com/office/powerpoint/2010/main" val="11120865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7D6A424E-DAD5-B5A5-945B-ED1F1338F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538" y="-177801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FFC000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Lens Models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2D1F60F-B531-0987-FCAF-832C1923F55E}"/>
              </a:ext>
            </a:extLst>
          </p:cNvPr>
          <p:cNvCxnSpPr/>
          <p:nvPr/>
        </p:nvCxnSpPr>
        <p:spPr>
          <a:xfrm>
            <a:off x="109538" y="964516"/>
            <a:ext cx="6486525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3992F74E-8C39-1BF9-615D-B4239167DA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35627"/>
            <a:ext cx="12191984" cy="4806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7482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7D6A424E-DAD5-B5A5-945B-ED1F1338F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538" y="-177801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FFC000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Lens Models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2D1F60F-B531-0987-FCAF-832C1923F55E}"/>
              </a:ext>
            </a:extLst>
          </p:cNvPr>
          <p:cNvCxnSpPr/>
          <p:nvPr/>
        </p:nvCxnSpPr>
        <p:spPr>
          <a:xfrm>
            <a:off x="109538" y="964516"/>
            <a:ext cx="6486525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9566CDA9-DE1D-8A6F-CE5A-094827A1E3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538" y="1198414"/>
            <a:ext cx="5816781" cy="229302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98ACBF1-3109-FF2E-E54B-0448AE8017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538" y="3600455"/>
            <a:ext cx="5816781" cy="229302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CD932D1-00C2-EEBF-DC3C-093B015846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1280" y="1196679"/>
            <a:ext cx="5821182" cy="229476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C0C497F-A56E-7A2C-3173-548E3CC8E8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61280" y="3580736"/>
            <a:ext cx="5834135" cy="2312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2081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7D6A424E-DAD5-B5A5-945B-ED1F1338F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538" y="-177801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FFC000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Cosmic Shear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2D1F60F-B531-0987-FCAF-832C1923F55E}"/>
              </a:ext>
            </a:extLst>
          </p:cNvPr>
          <p:cNvCxnSpPr/>
          <p:nvPr/>
        </p:nvCxnSpPr>
        <p:spPr>
          <a:xfrm>
            <a:off x="109538" y="964516"/>
            <a:ext cx="6486525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48D6BD44-38E2-D3CA-9F3D-1199E9B80F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74332"/>
            <a:ext cx="12192000" cy="4833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784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7D6A424E-DAD5-B5A5-945B-ED1F1338F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538" y="-177801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FFC000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Cosmic Shear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2D1F60F-B531-0987-FCAF-832C1923F55E}"/>
              </a:ext>
            </a:extLst>
          </p:cNvPr>
          <p:cNvCxnSpPr/>
          <p:nvPr/>
        </p:nvCxnSpPr>
        <p:spPr>
          <a:xfrm>
            <a:off x="109538" y="964516"/>
            <a:ext cx="6486525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17B8B192-70B1-6FFB-F53F-B96CD72DBF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88384"/>
            <a:ext cx="12192000" cy="536961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B7D6A7C-DB03-951E-E7EE-340E8DF7F343}"/>
              </a:ext>
            </a:extLst>
          </p:cNvPr>
          <p:cNvSpPr/>
          <p:nvPr/>
        </p:nvSpPr>
        <p:spPr>
          <a:xfrm>
            <a:off x="0" y="1488384"/>
            <a:ext cx="12192000" cy="536961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994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7D6A424E-DAD5-B5A5-945B-ED1F1338F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538" y="-177801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FFC000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Cosmic Shear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2D1F60F-B531-0987-FCAF-832C1923F55E}"/>
              </a:ext>
            </a:extLst>
          </p:cNvPr>
          <p:cNvCxnSpPr/>
          <p:nvPr/>
        </p:nvCxnSpPr>
        <p:spPr>
          <a:xfrm>
            <a:off x="109538" y="964516"/>
            <a:ext cx="6486525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17B8B192-70B1-6FFB-F53F-B96CD72DBF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88384"/>
            <a:ext cx="12192000" cy="536961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056C542-F33E-013E-D16C-3CF161DAD528}"/>
              </a:ext>
            </a:extLst>
          </p:cNvPr>
          <p:cNvSpPr/>
          <p:nvPr/>
        </p:nvSpPr>
        <p:spPr>
          <a:xfrm>
            <a:off x="6096000" y="1488384"/>
            <a:ext cx="6096000" cy="536961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2300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7D6A424E-DAD5-B5A5-945B-ED1F1338F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538" y="-177801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FFC000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Cosmic Shear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2D1F60F-B531-0987-FCAF-832C1923F55E}"/>
              </a:ext>
            </a:extLst>
          </p:cNvPr>
          <p:cNvCxnSpPr/>
          <p:nvPr/>
        </p:nvCxnSpPr>
        <p:spPr>
          <a:xfrm>
            <a:off x="109538" y="964516"/>
            <a:ext cx="6486525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17B8B192-70B1-6FFB-F53F-B96CD72DBF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88384"/>
            <a:ext cx="12192000" cy="5369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8213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7D6A424E-DAD5-B5A5-945B-ED1F1338F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538" y="-177801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FFC000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Cosmic Shear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2D1F60F-B531-0987-FCAF-832C1923F55E}"/>
              </a:ext>
            </a:extLst>
          </p:cNvPr>
          <p:cNvCxnSpPr/>
          <p:nvPr/>
        </p:nvCxnSpPr>
        <p:spPr>
          <a:xfrm>
            <a:off x="109538" y="964516"/>
            <a:ext cx="6486525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" name="Content Placeholder 4">
            <a:extLst>
              <a:ext uri="{FF2B5EF4-FFF2-40B4-BE49-F238E27FC236}">
                <a16:creationId xmlns:a16="http://schemas.microsoft.com/office/drawing/2014/main" id="{6FDB00CF-1B02-B20B-B1E1-9883FE4697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9538" y="1253330"/>
            <a:ext cx="5310360" cy="5336585"/>
          </a:xfr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88B9D0E-7B07-BC24-7290-41190F303143}"/>
              </a:ext>
            </a:extLst>
          </p:cNvPr>
          <p:cNvSpPr/>
          <p:nvPr/>
        </p:nvSpPr>
        <p:spPr>
          <a:xfrm>
            <a:off x="109538" y="4838007"/>
            <a:ext cx="5310360" cy="36576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0D9C553-E03E-29DF-F7D8-FA54A6FCB6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9898" y="1265722"/>
            <a:ext cx="6815120" cy="1929361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6DF8B0B-AADA-408D-DD55-92E57FDCD89E}"/>
              </a:ext>
            </a:extLst>
          </p:cNvPr>
          <p:cNvSpPr/>
          <p:nvPr/>
        </p:nvSpPr>
        <p:spPr>
          <a:xfrm>
            <a:off x="8778239" y="2346413"/>
            <a:ext cx="980903" cy="96663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2DE20E2-86E8-1A89-2085-448E3D8E82DE}"/>
              </a:ext>
            </a:extLst>
          </p:cNvPr>
          <p:cNvCxnSpPr>
            <a:cxnSpLocks/>
            <a:endCxn id="7" idx="2"/>
          </p:cNvCxnSpPr>
          <p:nvPr/>
        </p:nvCxnSpPr>
        <p:spPr>
          <a:xfrm flipV="1">
            <a:off x="9268691" y="3313043"/>
            <a:ext cx="0" cy="959699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835BA9C-EBE5-EC7B-7761-8A21599D26BE}"/>
              </a:ext>
            </a:extLst>
          </p:cNvPr>
          <p:cNvCxnSpPr>
            <a:cxnSpLocks/>
            <a:endCxn id="4" idx="3"/>
          </p:cNvCxnSpPr>
          <p:nvPr/>
        </p:nvCxnSpPr>
        <p:spPr>
          <a:xfrm flipH="1">
            <a:off x="5419898" y="5020887"/>
            <a:ext cx="1762298" cy="0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AD0FACCA-19C2-6AA5-FE2E-D5669C7982FA}"/>
              </a:ext>
            </a:extLst>
          </p:cNvPr>
          <p:cNvSpPr txBox="1"/>
          <p:nvPr/>
        </p:nvSpPr>
        <p:spPr>
          <a:xfrm>
            <a:off x="7182196" y="4390702"/>
            <a:ext cx="435307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Baskerville" panose="02020502070401020303" pitchFamily="18" charset="0"/>
                <a:ea typeface="Baskerville" panose="02020502070401020303" pitchFamily="18" charset="0"/>
              </a:rPr>
              <a:t>Shear on the same order of magnitude</a:t>
            </a:r>
          </a:p>
          <a:p>
            <a:pPr algn="ctr"/>
            <a:r>
              <a:rPr lang="en-US" sz="3200" dirty="0">
                <a:latin typeface="Baskerville" panose="02020502070401020303" pitchFamily="18" charset="0"/>
                <a:ea typeface="Baskerville" panose="02020502070401020303" pitchFamily="18" charset="0"/>
              </a:rPr>
              <a:t>=</a:t>
            </a:r>
          </a:p>
          <a:p>
            <a:pPr algn="ctr"/>
            <a:r>
              <a:rPr lang="en-US" sz="3200" dirty="0">
                <a:latin typeface="Baskerville" panose="02020502070401020303" pitchFamily="18" charset="0"/>
                <a:ea typeface="Baskerville" panose="02020502070401020303" pitchFamily="18" charset="0"/>
              </a:rPr>
              <a:t>Unphysical</a:t>
            </a:r>
          </a:p>
        </p:txBody>
      </p:sp>
    </p:spTree>
    <p:extLst>
      <p:ext uri="{BB962C8B-B14F-4D97-AF65-F5344CB8AC3E}">
        <p14:creationId xmlns:p14="http://schemas.microsoft.com/office/powerpoint/2010/main" val="4434344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1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7D6A424E-DAD5-B5A5-945B-ED1F1338F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538" y="-177801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FFC000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Results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2D1F60F-B531-0987-FCAF-832C1923F55E}"/>
              </a:ext>
            </a:extLst>
          </p:cNvPr>
          <p:cNvCxnSpPr/>
          <p:nvPr/>
        </p:nvCxnSpPr>
        <p:spPr>
          <a:xfrm>
            <a:off x="109538" y="964516"/>
            <a:ext cx="6486525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D47FEC4F-0444-EED4-2176-03AF2C7C629B}"/>
              </a:ext>
            </a:extLst>
          </p:cNvPr>
          <p:cNvSpPr txBox="1"/>
          <p:nvPr/>
        </p:nvSpPr>
        <p:spPr>
          <a:xfrm>
            <a:off x="109538" y="1147762"/>
            <a:ext cx="5509866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Baskerville" panose="02020502070401020303" pitchFamily="18" charset="0"/>
                <a:ea typeface="Baskerville" panose="02020502070401020303" pitchFamily="18" charset="0"/>
              </a:rPr>
              <a:t>2 Main Results:</a:t>
            </a:r>
            <a:br>
              <a:rPr lang="en-US" sz="2800" dirty="0">
                <a:latin typeface="Baskerville" panose="02020502070401020303" pitchFamily="18" charset="0"/>
                <a:ea typeface="Baskerville" panose="02020502070401020303" pitchFamily="18" charset="0"/>
              </a:rPr>
            </a:br>
            <a:endParaRPr lang="en-US" sz="2800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pPr marL="342900" indent="-342900">
              <a:buAutoNum type="arabicPeriod"/>
            </a:pPr>
            <a:r>
              <a:rPr lang="en-US" sz="2800" dirty="0">
                <a:solidFill>
                  <a:srgbClr val="FFC000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None</a:t>
            </a:r>
            <a:r>
              <a:rPr lang="en-US" sz="2800" dirty="0">
                <a:latin typeface="Baskerville" panose="02020502070401020303" pitchFamily="18" charset="0"/>
                <a:ea typeface="Baskerville" panose="02020502070401020303" pitchFamily="18" charset="0"/>
              </a:rPr>
              <a:t> of the &gt; 50 lens models can </a:t>
            </a:r>
            <a:r>
              <a:rPr lang="en-US" sz="2800" dirty="0">
                <a:solidFill>
                  <a:srgbClr val="FFC000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reproduce the positions and magnifications </a:t>
            </a:r>
            <a:r>
              <a:rPr lang="en-US" sz="2800" dirty="0">
                <a:latin typeface="Baskerville" panose="02020502070401020303" pitchFamily="18" charset="0"/>
                <a:ea typeface="Baskerville" panose="02020502070401020303" pitchFamily="18" charset="0"/>
              </a:rPr>
              <a:t>of all 4 images within 1 </a:t>
            </a:r>
            <a:r>
              <a:rPr lang="el-GR" sz="2800" b="0" i="0" dirty="0">
                <a:solidFill>
                  <a:srgbClr val="ECECEC"/>
                </a:solidFill>
                <a:effectLst/>
                <a:latin typeface="Baskerville" panose="02020502070401020303" pitchFamily="18" charset="0"/>
                <a:ea typeface="Baskerville" panose="02020502070401020303" pitchFamily="18" charset="0"/>
              </a:rPr>
              <a:t>σ</a:t>
            </a:r>
            <a:endParaRPr lang="en-US" sz="2800" b="0" i="0" dirty="0">
              <a:solidFill>
                <a:srgbClr val="ECECEC"/>
              </a:solidFill>
              <a:effectLst/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pPr marL="342900" indent="-342900">
              <a:buAutoNum type="arabicPeriod"/>
            </a:pPr>
            <a:endParaRPr lang="en-US" sz="2800" dirty="0">
              <a:solidFill>
                <a:srgbClr val="ECECEC"/>
              </a:solidFill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pPr marL="342900" indent="-342900">
              <a:buAutoNum type="arabicPeriod"/>
            </a:pPr>
            <a:endParaRPr lang="en-US" sz="2800" dirty="0">
              <a:solidFill>
                <a:srgbClr val="ECECEC"/>
              </a:solidFill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pPr marL="342900" indent="-342900">
              <a:buAutoNum type="arabicPeriod"/>
            </a:pPr>
            <a:r>
              <a:rPr lang="en-US" sz="2800" dirty="0">
                <a:solidFill>
                  <a:srgbClr val="ECECEC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Adding a shear component resolves all position anomalies</a:t>
            </a:r>
            <a:r>
              <a:rPr lang="en-US" sz="2800" dirty="0">
                <a:latin typeface="Baskerville" panose="02020502070401020303" pitchFamily="18" charset="0"/>
                <a:ea typeface="Baskerville" panose="02020502070401020303" pitchFamily="18" charset="0"/>
              </a:rPr>
              <a:t> but is </a:t>
            </a:r>
            <a:r>
              <a:rPr lang="en-US" sz="2800" dirty="0">
                <a:solidFill>
                  <a:srgbClr val="FFC000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unphysical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FF273B3-B563-46FD-CB15-0BB38847E800}"/>
              </a:ext>
            </a:extLst>
          </p:cNvPr>
          <p:cNvCxnSpPr>
            <a:cxnSpLocks/>
          </p:cNvCxnSpPr>
          <p:nvPr/>
        </p:nvCxnSpPr>
        <p:spPr>
          <a:xfrm>
            <a:off x="6112626" y="1147762"/>
            <a:ext cx="0" cy="5020282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D90142B-B1A0-1123-6F8D-B3C3EFFD1EBC}"/>
              </a:ext>
            </a:extLst>
          </p:cNvPr>
          <p:cNvSpPr txBox="1"/>
          <p:nvPr/>
        </p:nvSpPr>
        <p:spPr>
          <a:xfrm>
            <a:off x="6572596" y="1228397"/>
            <a:ext cx="5509866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Baskerville" panose="02020502070401020303" pitchFamily="18" charset="0"/>
                <a:ea typeface="Baskerville" panose="02020502070401020303" pitchFamily="18" charset="0"/>
              </a:rPr>
              <a:t>Interpretation</a:t>
            </a:r>
            <a:br>
              <a:rPr lang="en-US" sz="2800" dirty="0">
                <a:latin typeface="Baskerville" panose="02020502070401020303" pitchFamily="18" charset="0"/>
                <a:ea typeface="Baskerville" panose="02020502070401020303" pitchFamily="18" charset="0"/>
              </a:rPr>
            </a:br>
            <a:endParaRPr lang="en-US" sz="2800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pPr marL="342900" indent="-342900">
              <a:buAutoNum type="arabicPeriod"/>
            </a:pPr>
            <a:r>
              <a:rPr lang="en-US" sz="2800" dirty="0">
                <a:latin typeface="Baskerville" panose="02020502070401020303" pitchFamily="18" charset="0"/>
                <a:ea typeface="Baskerville" panose="02020502070401020303" pitchFamily="18" charset="0"/>
              </a:rPr>
              <a:t>The smooth mass models we use are </a:t>
            </a:r>
            <a:r>
              <a:rPr lang="en-US" sz="2800" dirty="0">
                <a:solidFill>
                  <a:srgbClr val="FFC000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inaccurate </a:t>
            </a:r>
            <a:r>
              <a:rPr lang="en-US" sz="2800" dirty="0">
                <a:latin typeface="Baskerville" panose="02020502070401020303" pitchFamily="18" charset="0"/>
                <a:ea typeface="Baskerville" panose="02020502070401020303" pitchFamily="18" charset="0"/>
              </a:rPr>
              <a:t>and do not capture the complexity of the mass profile of the galaxy even </a:t>
            </a:r>
            <a:r>
              <a:rPr lang="en-US" sz="2800" dirty="0">
                <a:solidFill>
                  <a:srgbClr val="FFC000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without substructure</a:t>
            </a:r>
            <a:endParaRPr lang="en-US" sz="2800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pPr marL="342900" indent="-342900">
              <a:buAutoNum type="arabicPeriod"/>
            </a:pPr>
            <a:endParaRPr lang="en-US" sz="2800" dirty="0">
              <a:solidFill>
                <a:srgbClr val="ECECEC"/>
              </a:solidFill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pPr marL="342900" indent="-342900">
              <a:buAutoNum type="arabicPeriod"/>
            </a:pPr>
            <a:r>
              <a:rPr lang="en-US" sz="2800" dirty="0">
                <a:solidFill>
                  <a:srgbClr val="ECECEC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We need a </a:t>
            </a:r>
            <a:r>
              <a:rPr lang="en-US" sz="2800" dirty="0">
                <a:solidFill>
                  <a:srgbClr val="FFC000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new approach </a:t>
            </a:r>
            <a:r>
              <a:rPr lang="en-US" sz="2800" dirty="0">
                <a:solidFill>
                  <a:srgbClr val="ECECEC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to account for cosmic shear (4</a:t>
            </a:r>
            <a:r>
              <a:rPr lang="en-US" sz="2800" baseline="30000" dirty="0">
                <a:solidFill>
                  <a:srgbClr val="ECECEC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th</a:t>
            </a:r>
            <a:r>
              <a:rPr lang="en-US" sz="2800" dirty="0">
                <a:solidFill>
                  <a:srgbClr val="ECECEC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 Order Multipoles)</a:t>
            </a:r>
          </a:p>
        </p:txBody>
      </p:sp>
    </p:spTree>
    <p:extLst>
      <p:ext uri="{BB962C8B-B14F-4D97-AF65-F5344CB8AC3E}">
        <p14:creationId xmlns:p14="http://schemas.microsoft.com/office/powerpoint/2010/main" val="20105404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7D6A424E-DAD5-B5A5-945B-ED1F1338F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538" y="-177801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FFC000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Why is this IMPORTANT?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2D1F60F-B531-0987-FCAF-832C1923F55E}"/>
              </a:ext>
            </a:extLst>
          </p:cNvPr>
          <p:cNvCxnSpPr/>
          <p:nvPr/>
        </p:nvCxnSpPr>
        <p:spPr>
          <a:xfrm>
            <a:off x="109538" y="964516"/>
            <a:ext cx="6486525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FF273B3-B563-46FD-CB15-0BB38847E800}"/>
              </a:ext>
            </a:extLst>
          </p:cNvPr>
          <p:cNvCxnSpPr>
            <a:cxnSpLocks/>
          </p:cNvCxnSpPr>
          <p:nvPr/>
        </p:nvCxnSpPr>
        <p:spPr>
          <a:xfrm>
            <a:off x="-754985" y="1147762"/>
            <a:ext cx="0" cy="50202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3F92F5B2-96C4-1511-FFD1-7824AFA3F35A}"/>
              </a:ext>
            </a:extLst>
          </p:cNvPr>
          <p:cNvSpPr txBox="1"/>
          <p:nvPr/>
        </p:nvSpPr>
        <p:spPr>
          <a:xfrm>
            <a:off x="109538" y="1228398"/>
            <a:ext cx="5595937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Baskerville" panose="02020502070401020303" pitchFamily="18" charset="0"/>
                <a:ea typeface="Baskerville" panose="02020502070401020303" pitchFamily="18" charset="0"/>
              </a:rPr>
              <a:t>Vera C Rubin Observatory expected to find </a:t>
            </a:r>
            <a:r>
              <a:rPr lang="en-US" sz="2800" b="1" dirty="0">
                <a:solidFill>
                  <a:srgbClr val="FFC000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&gt; 1000 </a:t>
            </a:r>
            <a:r>
              <a:rPr lang="en-US" sz="2800" dirty="0">
                <a:latin typeface="Baskerville" panose="02020502070401020303" pitchFamily="18" charset="0"/>
                <a:ea typeface="Baskerville" panose="02020502070401020303" pitchFamily="18" charset="0"/>
              </a:rPr>
              <a:t>gravitational lenses</a:t>
            </a:r>
          </a:p>
          <a:p>
            <a:endParaRPr lang="en-US" sz="2800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r>
              <a:rPr lang="en-US" sz="2800" dirty="0">
                <a:latin typeface="Baskerville" panose="02020502070401020303" pitchFamily="18" charset="0"/>
                <a:ea typeface="Baskerville" panose="02020502070401020303" pitchFamily="18" charset="0"/>
              </a:rPr>
              <a:t>Euclid expected to find </a:t>
            </a:r>
            <a:r>
              <a:rPr lang="en-US" sz="2800" b="1" dirty="0">
                <a:solidFill>
                  <a:srgbClr val="FFC000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&gt;</a:t>
            </a:r>
            <a:r>
              <a:rPr lang="en-US" sz="2800" b="1" dirty="0">
                <a:latin typeface="Baskerville" panose="02020502070401020303" pitchFamily="18" charset="0"/>
                <a:ea typeface="Baskerville" panose="02020502070401020303" pitchFamily="18" charset="0"/>
              </a:rPr>
              <a:t> </a:t>
            </a:r>
            <a:r>
              <a:rPr lang="en-US" sz="2800" b="1" dirty="0">
                <a:solidFill>
                  <a:srgbClr val="FFC000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100,000</a:t>
            </a:r>
            <a:r>
              <a:rPr lang="en-US" sz="2800" dirty="0">
                <a:latin typeface="Baskerville" panose="02020502070401020303" pitchFamily="18" charset="0"/>
                <a:ea typeface="Baskerville" panose="02020502070401020303" pitchFamily="18" charset="0"/>
              </a:rPr>
              <a:t> gravitational lenses</a:t>
            </a:r>
          </a:p>
          <a:p>
            <a:endParaRPr lang="en-US" sz="2800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endParaRPr lang="en-US" sz="2800" dirty="0">
              <a:latin typeface="Baskerville" panose="02020502070401020303" pitchFamily="18" charset="0"/>
              <a:ea typeface="Baskerville" panose="02020502070401020303" pitchFamily="18" charset="0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635B6A9A-1643-A090-DA5E-C49F8F3904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1786" y="4571469"/>
            <a:ext cx="3174399" cy="2116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ESA - How to watch the reveal of Euclid's first images live">
            <a:extLst>
              <a:ext uri="{FF2B5EF4-FFF2-40B4-BE49-F238E27FC236}">
                <a16:creationId xmlns:a16="http://schemas.microsoft.com/office/drawing/2014/main" id="{736D7588-1EBD-10D8-2677-B526100816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38" y="4571470"/>
            <a:ext cx="3762248" cy="2116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A3E4A98-EC4F-E490-1D73-B0294DBD53FB}"/>
              </a:ext>
            </a:extLst>
          </p:cNvPr>
          <p:cNvSpPr txBox="1"/>
          <p:nvPr/>
        </p:nvSpPr>
        <p:spPr>
          <a:xfrm>
            <a:off x="119063" y="6407865"/>
            <a:ext cx="22681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800" dirty="0">
                <a:latin typeface="Baskerville" panose="02020502070401020303" pitchFamily="18" charset="0"/>
                <a:ea typeface="Baskerville" panose="02020502070401020303" pitchFamily="18" charset="0"/>
              </a:rPr>
              <a:t>Euclid &amp; ESA</a:t>
            </a:r>
            <a:endParaRPr lang="en-IN" sz="800" b="0" i="0" dirty="0">
              <a:effectLst/>
              <a:latin typeface="Baskerville" panose="02020502070401020303" pitchFamily="18" charset="0"/>
              <a:ea typeface="Baskerville" panose="02020502070401020303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1B23039-D348-03C8-E1A8-37441302110D}"/>
              </a:ext>
            </a:extLst>
          </p:cNvPr>
          <p:cNvSpPr txBox="1"/>
          <p:nvPr/>
        </p:nvSpPr>
        <p:spPr>
          <a:xfrm>
            <a:off x="3871786" y="6472291"/>
            <a:ext cx="244187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800" b="0" i="0" dirty="0" err="1">
                <a:effectLst/>
                <a:latin typeface="cnn_sans_display"/>
              </a:rPr>
              <a:t>Aliro</a:t>
            </a:r>
            <a:r>
              <a:rPr lang="en-IN" sz="800" b="0" i="0" dirty="0">
                <a:effectLst/>
                <a:latin typeface="cnn_sans_display"/>
              </a:rPr>
              <a:t> Pizarro Díaz/Rubin Observatory/NSF/AURA/</a:t>
            </a:r>
            <a:endParaRPr lang="en-US" sz="800" dirty="0"/>
          </a:p>
        </p:txBody>
      </p:sp>
      <p:pic>
        <p:nvPicPr>
          <p:cNvPr id="3074" name="Picture 2" descr="Euclid image of a bright Einstein ring around galaxy NGC 6505">
            <a:extLst>
              <a:ext uri="{FF2B5EF4-FFF2-40B4-BE49-F238E27FC236}">
                <a16:creationId xmlns:a16="http://schemas.microsoft.com/office/drawing/2014/main" id="{AB08E530-15F5-CF99-1D2C-892F3DE229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1718" y="1147762"/>
            <a:ext cx="5020282" cy="5020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E4172E4-560C-6309-D81B-93273B177A5F}"/>
              </a:ext>
            </a:extLst>
          </p:cNvPr>
          <p:cNvSpPr txBox="1"/>
          <p:nvPr/>
        </p:nvSpPr>
        <p:spPr>
          <a:xfrm>
            <a:off x="8091244" y="5986466"/>
            <a:ext cx="44484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800" b="0" i="0" dirty="0">
                <a:effectLst/>
                <a:latin typeface="Baskerville" panose="02020502070401020303" pitchFamily="18" charset="0"/>
                <a:ea typeface="Baskerville" panose="02020502070401020303" pitchFamily="18" charset="0"/>
              </a:rPr>
              <a:t>ESA/Euclid/Euclid Consortium/NASA, image processing by J.-C. </a:t>
            </a:r>
            <a:r>
              <a:rPr lang="en-IN" sz="800" b="0" i="0" dirty="0" err="1">
                <a:effectLst/>
                <a:latin typeface="Baskerville" panose="02020502070401020303" pitchFamily="18" charset="0"/>
                <a:ea typeface="Baskerville" panose="02020502070401020303" pitchFamily="18" charset="0"/>
              </a:rPr>
              <a:t>Cuillandre</a:t>
            </a:r>
            <a:r>
              <a:rPr lang="en-IN" sz="800" b="0" i="0" dirty="0">
                <a:effectLst/>
                <a:latin typeface="Baskerville" panose="02020502070401020303" pitchFamily="18" charset="0"/>
                <a:ea typeface="Baskerville" panose="02020502070401020303" pitchFamily="18" charset="0"/>
              </a:rPr>
              <a:t>, G. </a:t>
            </a:r>
            <a:r>
              <a:rPr lang="en-IN" sz="800" b="0" i="0" dirty="0" err="1">
                <a:effectLst/>
                <a:latin typeface="Baskerville" panose="02020502070401020303" pitchFamily="18" charset="0"/>
                <a:ea typeface="Baskerville" panose="02020502070401020303" pitchFamily="18" charset="0"/>
              </a:rPr>
              <a:t>Anselmi</a:t>
            </a:r>
            <a:r>
              <a:rPr lang="en-IN" sz="800" b="0" i="0" dirty="0">
                <a:effectLst/>
                <a:latin typeface="Baskerville" panose="02020502070401020303" pitchFamily="18" charset="0"/>
                <a:ea typeface="Baskerville" panose="02020502070401020303" pitchFamily="18" charset="0"/>
              </a:rPr>
              <a:t>, T. Li</a:t>
            </a:r>
            <a:endParaRPr lang="en-US" sz="800" dirty="0">
              <a:latin typeface="Baskerville" panose="02020502070401020303" pitchFamily="18" charset="0"/>
              <a:ea typeface="Baskerville" panose="02020502070401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16916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7D6A424E-DAD5-B5A5-945B-ED1F1338F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538" y="-177801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FFC000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Conclusion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2D1F60F-B531-0987-FCAF-832C1923F55E}"/>
              </a:ext>
            </a:extLst>
          </p:cNvPr>
          <p:cNvCxnSpPr/>
          <p:nvPr/>
        </p:nvCxnSpPr>
        <p:spPr>
          <a:xfrm>
            <a:off x="109538" y="964516"/>
            <a:ext cx="6486525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FF273B3-B563-46FD-CB15-0BB38847E800}"/>
              </a:ext>
            </a:extLst>
          </p:cNvPr>
          <p:cNvCxnSpPr>
            <a:cxnSpLocks/>
          </p:cNvCxnSpPr>
          <p:nvPr/>
        </p:nvCxnSpPr>
        <p:spPr>
          <a:xfrm>
            <a:off x="-754985" y="1147762"/>
            <a:ext cx="0" cy="50202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3F92F5B2-96C4-1511-FFD1-7824AFA3F35A}"/>
              </a:ext>
            </a:extLst>
          </p:cNvPr>
          <p:cNvSpPr txBox="1"/>
          <p:nvPr/>
        </p:nvSpPr>
        <p:spPr>
          <a:xfrm>
            <a:off x="109537" y="3943659"/>
            <a:ext cx="7391395" cy="27417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FFC000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Future Work:</a:t>
            </a:r>
          </a:p>
          <a:p>
            <a:endParaRPr lang="en-US" sz="2400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Baskerville" panose="02020502070401020303" pitchFamily="18" charset="0"/>
                <a:ea typeface="Baskerville" panose="02020502070401020303" pitchFamily="18" charset="0"/>
              </a:rPr>
              <a:t>Unblind and compare our best smooth model with the actual mass profile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Baskerville" panose="02020502070401020303" pitchFamily="18" charset="0"/>
                <a:ea typeface="Baskerville" panose="02020502070401020303" pitchFamily="18" charset="0"/>
              </a:rPr>
              <a:t>Add fourth order multipoles as a replacement for shear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75EA6E8-E021-B86E-EB8E-30A8BD5BC8EE}"/>
              </a:ext>
            </a:extLst>
          </p:cNvPr>
          <p:cNvSpPr txBox="1"/>
          <p:nvPr/>
        </p:nvSpPr>
        <p:spPr>
          <a:xfrm>
            <a:off x="109538" y="1228397"/>
            <a:ext cx="7391394" cy="26087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ECECEC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Investigate the accuracy of smooth mass models 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ECECEC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Quantify the effect of shear on Model Anomalies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F6966BB-C999-7971-39F7-1CE24CC607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8500" y="1162781"/>
            <a:ext cx="51435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01517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DA7F900-2B7F-2C40-B12F-78413F5C4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538" y="-177801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FFC000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Gravitational Lensing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D166A9C-1714-5C3C-8544-6246E9B3C2D0}"/>
              </a:ext>
            </a:extLst>
          </p:cNvPr>
          <p:cNvCxnSpPr/>
          <p:nvPr/>
        </p:nvCxnSpPr>
        <p:spPr>
          <a:xfrm>
            <a:off x="109538" y="964516"/>
            <a:ext cx="6486525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32E016A1-1970-1F58-D0F1-31F02EA5D2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7341"/>
            <a:ext cx="12192000" cy="3824044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D1AC34F-FCC4-59BA-8188-C8A6761274E8}"/>
              </a:ext>
            </a:extLst>
          </p:cNvPr>
          <p:cNvCxnSpPr>
            <a:cxnSpLocks/>
          </p:cNvCxnSpPr>
          <p:nvPr/>
        </p:nvCxnSpPr>
        <p:spPr>
          <a:xfrm flipH="1" flipV="1">
            <a:off x="3923607" y="1296785"/>
            <a:ext cx="4305993" cy="1429790"/>
          </a:xfrm>
          <a:prstGeom prst="line">
            <a:avLst/>
          </a:prstGeom>
          <a:ln w="762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D74BB61-8FC5-3FE8-0F4D-ABCCFFA18FE7}"/>
              </a:ext>
            </a:extLst>
          </p:cNvPr>
          <p:cNvCxnSpPr>
            <a:cxnSpLocks/>
          </p:cNvCxnSpPr>
          <p:nvPr/>
        </p:nvCxnSpPr>
        <p:spPr>
          <a:xfrm flipH="1">
            <a:off x="3352800" y="3973484"/>
            <a:ext cx="5575069" cy="2094807"/>
          </a:xfrm>
          <a:prstGeom prst="line">
            <a:avLst/>
          </a:prstGeom>
          <a:ln w="762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40066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7D6A424E-DAD5-B5A5-945B-ED1F1338F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538" y="-177801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FFC000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References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2D1F60F-B531-0987-FCAF-832C1923F55E}"/>
              </a:ext>
            </a:extLst>
          </p:cNvPr>
          <p:cNvCxnSpPr/>
          <p:nvPr/>
        </p:nvCxnSpPr>
        <p:spPr>
          <a:xfrm>
            <a:off x="109538" y="964516"/>
            <a:ext cx="6486525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09D5F7E4-90FC-F07E-BD20-6BD3F6EF140C}"/>
              </a:ext>
            </a:extLst>
          </p:cNvPr>
          <p:cNvSpPr txBox="1"/>
          <p:nvPr/>
        </p:nvSpPr>
        <p:spPr>
          <a:xfrm>
            <a:off x="109538" y="1280160"/>
            <a:ext cx="12082462" cy="64017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latin typeface="Baskerville" panose="02020502070401020303" pitchFamily="18" charset="0"/>
                <a:ea typeface="Baskerville" panose="02020502070401020303" pitchFamily="18" charset="0"/>
              </a:rPr>
              <a:t>[1] N. Arendse, E. </a:t>
            </a:r>
            <a:r>
              <a:rPr lang="en-US" sz="2000" dirty="0" err="1">
                <a:latin typeface="Baskerville" panose="02020502070401020303" pitchFamily="18" charset="0"/>
                <a:ea typeface="Baskerville" panose="02020502070401020303" pitchFamily="18" charset="0"/>
              </a:rPr>
              <a:t>M¨ortsell</a:t>
            </a:r>
            <a:r>
              <a:rPr lang="en-US" sz="2000" dirty="0">
                <a:latin typeface="Baskerville" panose="02020502070401020303" pitchFamily="18" charset="0"/>
                <a:ea typeface="Baskerville" panose="02020502070401020303" pitchFamily="18" charset="0"/>
              </a:rPr>
              <a:t>, L. </a:t>
            </a:r>
            <a:r>
              <a:rPr lang="en-US" sz="2000" dirty="0" err="1">
                <a:latin typeface="Baskerville" panose="02020502070401020303" pitchFamily="18" charset="0"/>
                <a:ea typeface="Baskerville" panose="02020502070401020303" pitchFamily="18" charset="0"/>
              </a:rPr>
              <a:t>Weisenbach</a:t>
            </a:r>
            <a:r>
              <a:rPr lang="en-US" sz="2000" dirty="0">
                <a:latin typeface="Baskerville" panose="02020502070401020303" pitchFamily="18" charset="0"/>
                <a:ea typeface="Baskerville" panose="02020502070401020303" pitchFamily="18" charset="0"/>
              </a:rPr>
              <a:t>, E. Hayes, S. Thorp, S. Dhawan, A. </a:t>
            </a:r>
            <a:r>
              <a:rPr lang="en-US" sz="2000" dirty="0" err="1">
                <a:latin typeface="Baskerville" panose="02020502070401020303" pitchFamily="18" charset="0"/>
                <a:ea typeface="Baskerville" panose="02020502070401020303" pitchFamily="18" charset="0"/>
              </a:rPr>
              <a:t>Goobar</a:t>
            </a:r>
            <a:r>
              <a:rPr lang="en-US" sz="2000" dirty="0">
                <a:latin typeface="Baskerville" panose="02020502070401020303" pitchFamily="18" charset="0"/>
                <a:ea typeface="Baskerville" panose="02020502070401020303" pitchFamily="18" charset="0"/>
              </a:rPr>
              <a:t>, S. Guerrini, J. O. </a:t>
            </a:r>
            <a:r>
              <a:rPr lang="en-US" sz="2000" dirty="0" err="1">
                <a:latin typeface="Baskerville" panose="02020502070401020303" pitchFamily="18" charset="0"/>
                <a:ea typeface="Baskerville" panose="02020502070401020303" pitchFamily="18" charset="0"/>
              </a:rPr>
              <a:t>Hjortlund</a:t>
            </a:r>
            <a:r>
              <a:rPr lang="en-US" sz="2000" dirty="0">
                <a:latin typeface="Baskerville" panose="02020502070401020303" pitchFamily="18" charset="0"/>
                <a:ea typeface="Baskerville" panose="02020502070401020303" pitchFamily="18" charset="0"/>
              </a:rPr>
              <a:t>, J. Johansson, and C. Lemon. Microlensing of lensed supernovae </a:t>
            </a:r>
            <a:r>
              <a:rPr lang="en-US" sz="2000" dirty="0" err="1">
                <a:latin typeface="Baskerville" panose="02020502070401020303" pitchFamily="18" charset="0"/>
                <a:ea typeface="Baskerville" panose="02020502070401020303" pitchFamily="18" charset="0"/>
              </a:rPr>
              <a:t>zwicky</a:t>
            </a:r>
            <a:r>
              <a:rPr lang="en-US" sz="2000" dirty="0">
                <a:latin typeface="Baskerville" panose="02020502070401020303" pitchFamily="18" charset="0"/>
                <a:ea typeface="Baskerville" panose="02020502070401020303" pitchFamily="18" charset="0"/>
              </a:rPr>
              <a:t> iptf16geu: constraints on the lens galaxy mass slope and dark compact object fraction, 2025. URL </a:t>
            </a:r>
            <a:r>
              <a:rPr lang="en-US" sz="2000" dirty="0">
                <a:latin typeface="Baskerville" panose="02020502070401020303" pitchFamily="18" charset="0"/>
                <a:ea typeface="Baskerville" panose="02020502070401020303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https://arxiv.org/abs/2501.01578</a:t>
            </a:r>
            <a:r>
              <a:rPr lang="en-US" sz="2000" dirty="0">
                <a:latin typeface="Baskerville" panose="02020502070401020303" pitchFamily="18" charset="0"/>
                <a:ea typeface="Baskerville" panose="02020502070401020303" pitchFamily="18" charset="0"/>
              </a:rPr>
              <a:t>.</a:t>
            </a:r>
          </a:p>
          <a:p>
            <a:pPr>
              <a:lnSpc>
                <a:spcPct val="150000"/>
              </a:lnSpc>
            </a:pPr>
            <a:endParaRPr lang="en-US" sz="2000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2000" dirty="0">
                <a:latin typeface="Baskerville" panose="02020502070401020303" pitchFamily="18" charset="0"/>
                <a:ea typeface="Baskerville" panose="02020502070401020303" pitchFamily="18" charset="0"/>
              </a:rPr>
              <a:t>[2] D. A. Torres-Ballesteros and L. </a:t>
            </a:r>
            <a:r>
              <a:rPr lang="en-US" sz="2000" dirty="0" err="1">
                <a:latin typeface="Baskerville" panose="02020502070401020303" pitchFamily="18" charset="0"/>
                <a:ea typeface="Baskerville" panose="02020502070401020303" pitchFamily="18" charset="0"/>
              </a:rPr>
              <a:t>Casta˜neda</a:t>
            </a:r>
            <a:r>
              <a:rPr lang="en-US" sz="2000" dirty="0">
                <a:latin typeface="Baskerville" panose="02020502070401020303" pitchFamily="18" charset="0"/>
                <a:ea typeface="Baskerville" panose="02020502070401020303" pitchFamily="18" charset="0"/>
              </a:rPr>
              <a:t>. ¡</a:t>
            </a:r>
            <a:r>
              <a:rPr lang="en-US" sz="2000" dirty="0" err="1">
                <a:latin typeface="Baskerville" panose="02020502070401020303" pitchFamily="18" charset="0"/>
                <a:ea typeface="Baskerville" panose="02020502070401020303" pitchFamily="18" charset="0"/>
              </a:rPr>
              <a:t>scp¿relensing</a:t>
            </a:r>
            <a:r>
              <a:rPr lang="en-US" sz="2000" dirty="0">
                <a:latin typeface="Baskerville" panose="02020502070401020303" pitchFamily="18" charset="0"/>
                <a:ea typeface="Baskerville" panose="02020502070401020303" pitchFamily="18" charset="0"/>
              </a:rPr>
              <a:t>¡/</a:t>
            </a:r>
            <a:r>
              <a:rPr lang="en-US" sz="2000" dirty="0" err="1">
                <a:latin typeface="Baskerville" panose="02020502070401020303" pitchFamily="18" charset="0"/>
                <a:ea typeface="Baskerville" panose="02020502070401020303" pitchFamily="18" charset="0"/>
              </a:rPr>
              <a:t>scp</a:t>
            </a:r>
            <a:r>
              <a:rPr lang="en-US" sz="2000" dirty="0">
                <a:latin typeface="Baskerville" panose="02020502070401020303" pitchFamily="18" charset="0"/>
                <a:ea typeface="Baskerville" panose="02020502070401020303" pitchFamily="18" charset="0"/>
              </a:rPr>
              <a:t>¿: Reconstructing the mass profile of galaxy clusters from gravitational lensing. Monthly Notices of the Royal Astronomical Society, 518(3):4494–4516, Nov. 2022. ISSN 1365-2966. doi:10.1093/</a:t>
            </a:r>
            <a:r>
              <a:rPr lang="en-US" sz="2000" dirty="0" err="1">
                <a:latin typeface="Baskerville" panose="02020502070401020303" pitchFamily="18" charset="0"/>
                <a:ea typeface="Baskerville" panose="02020502070401020303" pitchFamily="18" charset="0"/>
              </a:rPr>
              <a:t>mnras</a:t>
            </a:r>
            <a:r>
              <a:rPr lang="en-US" sz="2000" dirty="0">
                <a:latin typeface="Baskerville" panose="02020502070401020303" pitchFamily="18" charset="0"/>
                <a:ea typeface="Baskerville" panose="02020502070401020303" pitchFamily="18" charset="0"/>
              </a:rPr>
              <a:t>/stac3253. URL </a:t>
            </a:r>
            <a:r>
              <a:rPr lang="en-US" sz="2000" dirty="0">
                <a:latin typeface="Baskerville" panose="02020502070401020303" pitchFamily="18" charset="0"/>
                <a:ea typeface="Baskerville" panose="02020502070401020303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http://dx.doi.org/10.1093/mnras/stac3253</a:t>
            </a:r>
            <a:r>
              <a:rPr lang="en-US" sz="2000" dirty="0">
                <a:latin typeface="Baskerville" panose="02020502070401020303" pitchFamily="18" charset="0"/>
                <a:ea typeface="Baskerville" panose="02020502070401020303" pitchFamily="18" charset="0"/>
              </a:rPr>
              <a:t>.</a:t>
            </a:r>
          </a:p>
          <a:p>
            <a:pPr>
              <a:lnSpc>
                <a:spcPct val="150000"/>
              </a:lnSpc>
            </a:pPr>
            <a:endParaRPr lang="en-US" sz="2000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2000" dirty="0">
                <a:latin typeface="Baskerville" panose="02020502070401020303" pitchFamily="18" charset="0"/>
                <a:ea typeface="Baskerville" panose="02020502070401020303" pitchFamily="18" charset="0"/>
              </a:rPr>
              <a:t>[3] </a:t>
            </a:r>
            <a:r>
              <a:rPr lang="en-IN" sz="2000" b="0" i="0" dirty="0">
                <a:effectLst/>
                <a:latin typeface="Baskerville" panose="02020502070401020303" pitchFamily="18" charset="0"/>
                <a:ea typeface="Baskerville" panose="02020502070401020303" pitchFamily="18" charset="0"/>
              </a:rPr>
              <a:t>C </a:t>
            </a:r>
            <a:r>
              <a:rPr lang="en-IN" sz="2000" b="0" i="0" dirty="0" err="1">
                <a:effectLst/>
                <a:latin typeface="Baskerville" panose="02020502070401020303" pitchFamily="18" charset="0"/>
                <a:ea typeface="Baskerville" panose="02020502070401020303" pitchFamily="18" charset="0"/>
              </a:rPr>
              <a:t>Spingola</a:t>
            </a:r>
            <a:r>
              <a:rPr lang="en-IN" sz="2000" b="0" i="0" dirty="0">
                <a:effectLst/>
                <a:latin typeface="Baskerville" panose="02020502070401020303" pitchFamily="18" charset="0"/>
                <a:ea typeface="Baskerville" panose="02020502070401020303" pitchFamily="18" charset="0"/>
              </a:rPr>
              <a:t>, J P McKean, M W Auger, C D </a:t>
            </a:r>
            <a:r>
              <a:rPr lang="en-IN" sz="2000" b="0" i="0" dirty="0" err="1">
                <a:effectLst/>
                <a:latin typeface="Baskerville" panose="02020502070401020303" pitchFamily="18" charset="0"/>
                <a:ea typeface="Baskerville" panose="02020502070401020303" pitchFamily="18" charset="0"/>
              </a:rPr>
              <a:t>Fassnacht</a:t>
            </a:r>
            <a:r>
              <a:rPr lang="en-IN" sz="2000" b="0" i="0" dirty="0">
                <a:effectLst/>
                <a:latin typeface="Baskerville" panose="02020502070401020303" pitchFamily="18" charset="0"/>
                <a:ea typeface="Baskerville" panose="02020502070401020303" pitchFamily="18" charset="0"/>
              </a:rPr>
              <a:t>, L V E Koopmans, D J Lagattuta, S </a:t>
            </a:r>
            <a:r>
              <a:rPr lang="en-IN" sz="2000" b="0" i="0" dirty="0" err="1">
                <a:effectLst/>
                <a:latin typeface="Baskerville" panose="02020502070401020303" pitchFamily="18" charset="0"/>
                <a:ea typeface="Baskerville" panose="02020502070401020303" pitchFamily="18" charset="0"/>
              </a:rPr>
              <a:t>Vegetti</a:t>
            </a:r>
            <a:r>
              <a:rPr lang="en-IN" sz="2000" b="0" i="0" dirty="0">
                <a:effectLst/>
                <a:latin typeface="Baskerville" panose="02020502070401020303" pitchFamily="18" charset="0"/>
                <a:ea typeface="Baskerville" panose="02020502070401020303" pitchFamily="18" charset="0"/>
              </a:rPr>
              <a:t>, SHARP – V. Modelling gravitationally lensed radio arcs imaged with global VLBI observations, </a:t>
            </a:r>
            <a:r>
              <a:rPr lang="en-IN" sz="2000" b="0" i="1" dirty="0">
                <a:effectLst/>
                <a:latin typeface="Baskerville" panose="02020502070401020303" pitchFamily="18" charset="0"/>
                <a:ea typeface="Baskerville" panose="02020502070401020303" pitchFamily="18" charset="0"/>
              </a:rPr>
              <a:t>Monthly Notices of the Royal Astronomical Society</a:t>
            </a:r>
            <a:r>
              <a:rPr lang="en-IN" sz="2000" b="0" i="0" dirty="0">
                <a:effectLst/>
                <a:latin typeface="Baskerville" panose="02020502070401020303" pitchFamily="18" charset="0"/>
                <a:ea typeface="Baskerville" panose="02020502070401020303" pitchFamily="18" charset="0"/>
              </a:rPr>
              <a:t>, Volume 478, Issue 4, August 2018, Pages 4816–4829, </a:t>
            </a:r>
            <a:r>
              <a:rPr lang="en-IN" sz="2000" b="0" i="0" u="none" strike="noStrike" dirty="0">
                <a:effectLst/>
                <a:latin typeface="Baskerville" panose="02020502070401020303" pitchFamily="18" charset="0"/>
                <a:ea typeface="Baskerville" panose="02020502070401020303" pitchFamily="18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https://doi.org/10.1093/mnras/sty1326</a:t>
            </a:r>
            <a:r>
              <a:rPr lang="en-US" sz="2000" b="0" i="0" u="none" strike="noStrike" dirty="0">
                <a:effectLst/>
                <a:latin typeface="Baskerville" panose="02020502070401020303" pitchFamily="18" charset="0"/>
                <a:ea typeface="Baskerville" panose="02020502070401020303" pitchFamily="18" charset="0"/>
              </a:rPr>
              <a:t> </a:t>
            </a:r>
            <a:endParaRPr lang="en-US" sz="2000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endParaRPr lang="en-IN" sz="2000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endParaRPr lang="en-US" sz="2000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endParaRPr lang="en-US" sz="2000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endParaRPr lang="en-US" sz="2000" dirty="0">
              <a:latin typeface="Baskerville" panose="02020502070401020303" pitchFamily="18" charset="0"/>
              <a:ea typeface="Baskerville" panose="02020502070401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64744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00EC0E0-50FB-6614-84A7-495C9FAD2D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657350" y="3802856"/>
            <a:ext cx="4943490" cy="2279112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83E53B01-5258-7A4B-8677-D4A9D8B2AD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538" y="-177801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FFC000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Data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FF2D8FD-FB97-660D-6C5B-F4A271BA01C1}"/>
              </a:ext>
            </a:extLst>
          </p:cNvPr>
          <p:cNvCxnSpPr/>
          <p:nvPr/>
        </p:nvCxnSpPr>
        <p:spPr>
          <a:xfrm>
            <a:off x="109538" y="964516"/>
            <a:ext cx="6486525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1CFFB649-E938-8334-4021-837068E8136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6804" y="2709379"/>
            <a:ext cx="12208804" cy="414862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A4378B8-EF8D-E182-9E93-77AC4A47B2FA}"/>
              </a:ext>
            </a:extLst>
          </p:cNvPr>
          <p:cNvSpPr txBox="1"/>
          <p:nvPr/>
        </p:nvSpPr>
        <p:spPr>
          <a:xfrm>
            <a:off x="109538" y="1053967"/>
            <a:ext cx="105156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Baskerville" panose="02020502070401020303" pitchFamily="18" charset="0"/>
                <a:ea typeface="Baskerville" panose="02020502070401020303" pitchFamily="18" charset="0"/>
              </a:rPr>
              <a:t>Fit the each lensed image with a Circular Gaussian to get initial guesses for model parameters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Baskerville" panose="02020502070401020303" pitchFamily="18" charset="0"/>
                <a:ea typeface="Baskerville" panose="02020502070401020303" pitchFamily="18" charset="0"/>
              </a:rPr>
              <a:t>Run an MCMC in </a:t>
            </a:r>
            <a:r>
              <a:rPr lang="en-US" sz="2800" dirty="0" err="1">
                <a:latin typeface="Baskerville" panose="02020502070401020303" pitchFamily="18" charset="0"/>
                <a:ea typeface="Baskerville" panose="02020502070401020303" pitchFamily="18" charset="0"/>
              </a:rPr>
              <a:t>Imfit</a:t>
            </a:r>
            <a:r>
              <a:rPr lang="en-US" sz="2800" dirty="0">
                <a:latin typeface="Baskerville" panose="02020502070401020303" pitchFamily="18" charset="0"/>
                <a:ea typeface="Baskerville" panose="02020502070401020303" pitchFamily="18" charset="0"/>
              </a:rPr>
              <a:t> using initial guesses</a:t>
            </a:r>
          </a:p>
          <a:p>
            <a:endParaRPr lang="en-US" sz="2800" dirty="0">
              <a:latin typeface="Baskerville" panose="02020502070401020303" pitchFamily="18" charset="0"/>
              <a:ea typeface="Baskerville" panose="02020502070401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72695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00EC0E0-50FB-6614-84A7-495C9FAD2D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5831" y="1044119"/>
            <a:ext cx="12863640" cy="5930561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83E53B01-5258-7A4B-8677-D4A9D8B2AD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538" y="-177801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FFC000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Data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FF2D8FD-FB97-660D-6C5B-F4A271BA01C1}"/>
              </a:ext>
            </a:extLst>
          </p:cNvPr>
          <p:cNvCxnSpPr/>
          <p:nvPr/>
        </p:nvCxnSpPr>
        <p:spPr>
          <a:xfrm>
            <a:off x="109538" y="964516"/>
            <a:ext cx="6486525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E14DFB3D-C059-4056-7D4D-A7FF8949C17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74030" y="1118584"/>
            <a:ext cx="6388672" cy="573941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DC62C5-2DCE-9F00-C263-E036BC52EA5C}"/>
              </a:ext>
            </a:extLst>
          </p:cNvPr>
          <p:cNvSpPr txBox="1"/>
          <p:nvPr/>
        </p:nvSpPr>
        <p:spPr>
          <a:xfrm>
            <a:off x="214313" y="1543050"/>
            <a:ext cx="455971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Baskerville" panose="02020502070401020303" pitchFamily="18" charset="0"/>
                <a:ea typeface="Baskerville" panose="02020502070401020303" pitchFamily="18" charset="0"/>
              </a:rPr>
              <a:t>Fit the light from the lensing galaxy (Post-</a:t>
            </a:r>
            <a:r>
              <a:rPr lang="en-US" sz="2800" dirty="0" err="1">
                <a:latin typeface="Baskerville" panose="02020502070401020303" pitchFamily="18" charset="0"/>
                <a:ea typeface="Baskerville" panose="02020502070401020303" pitchFamily="18" charset="0"/>
              </a:rPr>
              <a:t>SNIa</a:t>
            </a:r>
            <a:r>
              <a:rPr lang="en-US" sz="2800" dirty="0">
                <a:latin typeface="Baskerville" panose="02020502070401020303" pitchFamily="18" charset="0"/>
                <a:ea typeface="Baskerville" panose="02020502070401020303" pitchFamily="18" charset="0"/>
              </a:rPr>
              <a:t> observation) with a </a:t>
            </a:r>
            <a:r>
              <a:rPr lang="en-US" sz="2800" dirty="0" err="1">
                <a:latin typeface="Baskerville" panose="02020502070401020303" pitchFamily="18" charset="0"/>
                <a:ea typeface="Baskerville" panose="02020502070401020303" pitchFamily="18" charset="0"/>
              </a:rPr>
              <a:t>Sersic</a:t>
            </a:r>
            <a:r>
              <a:rPr lang="en-US" sz="2800" dirty="0">
                <a:latin typeface="Baskerville" panose="02020502070401020303" pitchFamily="18" charset="0"/>
                <a:ea typeface="Baskerville" panose="02020502070401020303" pitchFamily="18" charset="0"/>
              </a:rPr>
              <a:t> </a:t>
            </a:r>
          </a:p>
          <a:p>
            <a:endParaRPr lang="en-US" sz="2800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Baskerville" panose="02020502070401020303" pitchFamily="18" charset="0"/>
                <a:ea typeface="Baskerville" panose="02020502070401020303" pitchFamily="18" charset="0"/>
              </a:rPr>
              <a:t>Run an MCMC in </a:t>
            </a:r>
            <a:r>
              <a:rPr lang="en-US" sz="2800" dirty="0" err="1">
                <a:latin typeface="Baskerville" panose="02020502070401020303" pitchFamily="18" charset="0"/>
                <a:ea typeface="Baskerville" panose="02020502070401020303" pitchFamily="18" charset="0"/>
              </a:rPr>
              <a:t>Imfit</a:t>
            </a:r>
            <a:r>
              <a:rPr lang="en-US" sz="2800" dirty="0">
                <a:latin typeface="Baskerville" panose="02020502070401020303" pitchFamily="18" charset="0"/>
                <a:ea typeface="Baskerville" panose="02020502070401020303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1027093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Weird dark matter waves seem to warp the light from distant galaxies | New  Scientist">
            <a:extLst>
              <a:ext uri="{FF2B5EF4-FFF2-40B4-BE49-F238E27FC236}">
                <a16:creationId xmlns:a16="http://schemas.microsoft.com/office/drawing/2014/main" id="{9146EB0C-FEBD-9E65-C314-7468A82C32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82" b="4110"/>
          <a:stretch/>
        </p:blipFill>
        <p:spPr bwMode="auto">
          <a:xfrm>
            <a:off x="2371724" y="1862469"/>
            <a:ext cx="7448551" cy="4995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573402F-EE1F-90CC-6F89-384BA8314B4C}"/>
              </a:ext>
            </a:extLst>
          </p:cNvPr>
          <p:cNvCxnSpPr/>
          <p:nvPr/>
        </p:nvCxnSpPr>
        <p:spPr>
          <a:xfrm>
            <a:off x="109538" y="964516"/>
            <a:ext cx="6486525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" name="Title 1">
            <a:extLst>
              <a:ext uri="{FF2B5EF4-FFF2-40B4-BE49-F238E27FC236}">
                <a16:creationId xmlns:a16="http://schemas.microsoft.com/office/drawing/2014/main" id="{E988FB70-1CEB-4389-AB0C-60D28F2D1F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537" y="-177801"/>
            <a:ext cx="11532733" cy="1325563"/>
          </a:xfrm>
        </p:spPr>
        <p:txBody>
          <a:bodyPr/>
          <a:lstStyle/>
          <a:p>
            <a:r>
              <a:rPr lang="en-US" b="1" dirty="0">
                <a:solidFill>
                  <a:srgbClr val="FFC000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Strong Gravitational Lenses (Real Data)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708AAA-6866-4DB0-9BA6-3015FED9118C}"/>
              </a:ext>
            </a:extLst>
          </p:cNvPr>
          <p:cNvSpPr txBox="1"/>
          <p:nvPr/>
        </p:nvSpPr>
        <p:spPr>
          <a:xfrm>
            <a:off x="109537" y="1243505"/>
            <a:ext cx="88915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Baskerville SemiBold" panose="02020502070401020303" pitchFamily="18" charset="0"/>
                <a:ea typeface="Baskerville SemiBold" panose="02020502070401020303" pitchFamily="18" charset="0"/>
              </a:rPr>
              <a:t>Strong Lensing: Multiple images of the same object</a:t>
            </a:r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2C7ACC77-1708-69FF-D279-8B290CB4E1A0}"/>
              </a:ext>
            </a:extLst>
          </p:cNvPr>
          <p:cNvSpPr/>
          <p:nvPr/>
        </p:nvSpPr>
        <p:spPr>
          <a:xfrm>
            <a:off x="3214688" y="4331658"/>
            <a:ext cx="1832202" cy="32606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F8D16419-C1EC-D4B7-E7E7-412A120F4FFC}"/>
              </a:ext>
            </a:extLst>
          </p:cNvPr>
          <p:cNvSpPr/>
          <p:nvPr/>
        </p:nvSpPr>
        <p:spPr>
          <a:xfrm rot="10800000">
            <a:off x="7484610" y="4700589"/>
            <a:ext cx="1832202" cy="32606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8B23E3B8-8EED-98C3-CC15-41061F4D50F3}"/>
              </a:ext>
            </a:extLst>
          </p:cNvPr>
          <p:cNvSpPr/>
          <p:nvPr/>
        </p:nvSpPr>
        <p:spPr>
          <a:xfrm rot="9291258">
            <a:off x="6454210" y="2581642"/>
            <a:ext cx="1832202" cy="32606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8DB8BB9C-FCC5-8306-F98D-3FF6FD36CEC2}"/>
              </a:ext>
            </a:extLst>
          </p:cNvPr>
          <p:cNvSpPr/>
          <p:nvPr/>
        </p:nvSpPr>
        <p:spPr>
          <a:xfrm rot="20412342">
            <a:off x="4040580" y="5594829"/>
            <a:ext cx="1832202" cy="32606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EAD37659-28A1-D456-644F-ED158B61BFC1}"/>
              </a:ext>
            </a:extLst>
          </p:cNvPr>
          <p:cNvSpPr/>
          <p:nvPr/>
        </p:nvSpPr>
        <p:spPr>
          <a:xfrm rot="13403481">
            <a:off x="6855986" y="5464622"/>
            <a:ext cx="701094" cy="34205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595A3C1-665F-8B3E-B7A3-E71DEF5457F1}"/>
              </a:ext>
            </a:extLst>
          </p:cNvPr>
          <p:cNvSpPr txBox="1"/>
          <p:nvPr/>
        </p:nvSpPr>
        <p:spPr>
          <a:xfrm>
            <a:off x="2566987" y="4171525"/>
            <a:ext cx="7858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Baskerville" panose="02020502070401020303" pitchFamily="18" charset="0"/>
                <a:ea typeface="Baskerville" panose="02020502070401020303" pitchFamily="18" charset="0"/>
              </a:rPr>
              <a:t>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ACF0C29-76B6-8895-E6EC-DCAE3C52A361}"/>
              </a:ext>
            </a:extLst>
          </p:cNvPr>
          <p:cNvSpPr txBox="1"/>
          <p:nvPr/>
        </p:nvSpPr>
        <p:spPr>
          <a:xfrm>
            <a:off x="3424295" y="5774695"/>
            <a:ext cx="7858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Baskerville" panose="02020502070401020303" pitchFamily="18" charset="0"/>
                <a:ea typeface="Baskerville" panose="02020502070401020303" pitchFamily="18" charset="0"/>
              </a:rPr>
              <a:t>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AD3C2E1-9939-80DD-6045-8462311FD382}"/>
              </a:ext>
            </a:extLst>
          </p:cNvPr>
          <p:cNvSpPr txBox="1"/>
          <p:nvPr/>
        </p:nvSpPr>
        <p:spPr>
          <a:xfrm>
            <a:off x="9229725" y="4540457"/>
            <a:ext cx="7858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Baskerville" panose="02020502070401020303" pitchFamily="18" charset="0"/>
                <a:ea typeface="Baskerville" panose="02020502070401020303" pitchFamily="18" charset="0"/>
              </a:rPr>
              <a:t>3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4045194-8D39-A3F6-1D76-0D51B9E7F708}"/>
              </a:ext>
            </a:extLst>
          </p:cNvPr>
          <p:cNvSpPr txBox="1"/>
          <p:nvPr/>
        </p:nvSpPr>
        <p:spPr>
          <a:xfrm>
            <a:off x="8215312" y="1972265"/>
            <a:ext cx="7858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Baskerville" panose="02020502070401020303" pitchFamily="18" charset="0"/>
                <a:ea typeface="Baskerville" panose="02020502070401020303" pitchFamily="18" charset="0"/>
              </a:rPr>
              <a:t>4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CC22926-01FA-0812-D14C-6BE96754EF96}"/>
              </a:ext>
            </a:extLst>
          </p:cNvPr>
          <p:cNvSpPr txBox="1"/>
          <p:nvPr/>
        </p:nvSpPr>
        <p:spPr>
          <a:xfrm>
            <a:off x="6688371" y="5788490"/>
            <a:ext cx="39739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Baskerville" panose="02020502070401020303" pitchFamily="18" charset="0"/>
                <a:ea typeface="Baskerville" panose="02020502070401020303" pitchFamily="18" charset="0"/>
              </a:rPr>
              <a:t>Einstein Ring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9B0499A-45D2-5EB6-A9A1-CF7EAD302396}"/>
              </a:ext>
            </a:extLst>
          </p:cNvPr>
          <p:cNvSpPr txBox="1"/>
          <p:nvPr/>
        </p:nvSpPr>
        <p:spPr>
          <a:xfrm>
            <a:off x="2371724" y="6594240"/>
            <a:ext cx="214312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800" i="0" dirty="0">
                <a:solidFill>
                  <a:srgbClr val="FFFFFF"/>
                </a:solidFill>
                <a:effectLst/>
                <a:latin typeface="Baskerville" panose="02020502070401020303" pitchFamily="18" charset="0"/>
                <a:ea typeface="Baskerville" panose="02020502070401020303" pitchFamily="18" charset="0"/>
              </a:rPr>
              <a:t>NASA/ESA/</a:t>
            </a:r>
            <a:r>
              <a:rPr lang="en-IN" sz="800" i="0" dirty="0" err="1">
                <a:solidFill>
                  <a:srgbClr val="FFFFFF"/>
                </a:solidFill>
                <a:effectLst/>
                <a:latin typeface="Baskerville" panose="02020502070401020303" pitchFamily="18" charset="0"/>
                <a:ea typeface="Baskerville" panose="02020502070401020303" pitchFamily="18" charset="0"/>
              </a:rPr>
              <a:t>STSci</a:t>
            </a:r>
            <a:endParaRPr lang="en-US" sz="800" dirty="0">
              <a:latin typeface="Baskerville" panose="02020502070401020303" pitchFamily="18" charset="0"/>
              <a:ea typeface="Baskerville" panose="02020502070401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26361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5" grpId="0" animBg="1"/>
      <p:bldP spid="16" grpId="0"/>
      <p:bldP spid="17" grpId="0"/>
      <p:bldP spid="18" grpId="0"/>
      <p:bldP spid="19" grpId="0"/>
      <p:bldP spid="2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Weird dark matter waves seem to warp the light from distant galaxies | New  Scientist">
            <a:extLst>
              <a:ext uri="{FF2B5EF4-FFF2-40B4-BE49-F238E27FC236}">
                <a16:creationId xmlns:a16="http://schemas.microsoft.com/office/drawing/2014/main" id="{9146EB0C-FEBD-9E65-C314-7468A82C32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82" b="4110"/>
          <a:stretch/>
        </p:blipFill>
        <p:spPr bwMode="auto">
          <a:xfrm>
            <a:off x="109537" y="1354470"/>
            <a:ext cx="6944406" cy="4657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573402F-EE1F-90CC-6F89-384BA8314B4C}"/>
              </a:ext>
            </a:extLst>
          </p:cNvPr>
          <p:cNvCxnSpPr/>
          <p:nvPr/>
        </p:nvCxnSpPr>
        <p:spPr>
          <a:xfrm>
            <a:off x="109538" y="964516"/>
            <a:ext cx="6486525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70AC93D8-C287-46DE-3B0F-6B0577B30B31}"/>
              </a:ext>
            </a:extLst>
          </p:cNvPr>
          <p:cNvSpPr txBox="1"/>
          <p:nvPr/>
        </p:nvSpPr>
        <p:spPr>
          <a:xfrm>
            <a:off x="8033657" y="1144812"/>
            <a:ext cx="4158343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4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Lens Modelling</a:t>
            </a:r>
          </a:p>
          <a:p>
            <a:endParaRPr lang="en-US" sz="2800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r>
              <a:rPr lang="en-US" sz="2800" b="1" dirty="0">
                <a:latin typeface="Baskerville" panose="02020502070401020303" pitchFamily="18" charset="0"/>
                <a:ea typeface="Baskerville" panose="02020502070401020303" pitchFamily="18" charset="0"/>
              </a:rPr>
              <a:t>Objective: </a:t>
            </a:r>
          </a:p>
          <a:p>
            <a:r>
              <a:rPr lang="en-US" sz="2800" dirty="0">
                <a:latin typeface="Baskerville" panose="02020502070401020303" pitchFamily="18" charset="0"/>
                <a:ea typeface="Baskerville" panose="02020502070401020303" pitchFamily="18" charset="0"/>
              </a:rPr>
              <a:t>Estimate the mass profile </a:t>
            </a:r>
          </a:p>
          <a:p>
            <a:r>
              <a:rPr lang="en-US" sz="2800" dirty="0">
                <a:latin typeface="Baskerville" panose="02020502070401020303" pitchFamily="18" charset="0"/>
                <a:ea typeface="Baskerville" panose="02020502070401020303" pitchFamily="18" charset="0"/>
              </a:rPr>
              <a:t>of the lensing galaxy </a:t>
            </a:r>
          </a:p>
          <a:p>
            <a:endParaRPr lang="en-US" sz="2800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r>
              <a:rPr lang="en-US" sz="2800" b="1" dirty="0">
                <a:latin typeface="Baskerville" panose="02020502070401020303" pitchFamily="18" charset="0"/>
                <a:ea typeface="Baskerville" panose="02020502070401020303" pitchFamily="18" charset="0"/>
              </a:rPr>
              <a:t>Image Properties: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latin typeface="Baskerville" panose="02020502070401020303" pitchFamily="18" charset="0"/>
                <a:ea typeface="Baskerville" panose="02020502070401020303" pitchFamily="18" charset="0"/>
              </a:rPr>
              <a:t>Position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latin typeface="Baskerville" panose="02020502070401020303" pitchFamily="18" charset="0"/>
                <a:ea typeface="Baskerville" panose="02020502070401020303" pitchFamily="18" charset="0"/>
              </a:rPr>
              <a:t>Magnification</a:t>
            </a:r>
          </a:p>
          <a:p>
            <a:endParaRPr lang="en-US" sz="2800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endParaRPr lang="en-US" sz="2800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endParaRPr lang="en-US" sz="2800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endParaRPr lang="en-US" sz="2800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endParaRPr lang="en-US" sz="2800" dirty="0">
              <a:latin typeface="Baskerville" panose="02020502070401020303" pitchFamily="18" charset="0"/>
              <a:ea typeface="Baskerville" panose="02020502070401020303" pitchFamily="18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988FB70-1CEB-4389-AB0C-60D28F2D1F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537" y="-177801"/>
            <a:ext cx="11532733" cy="1325563"/>
          </a:xfrm>
        </p:spPr>
        <p:txBody>
          <a:bodyPr/>
          <a:lstStyle/>
          <a:p>
            <a:r>
              <a:rPr lang="en-US" b="1" dirty="0">
                <a:solidFill>
                  <a:srgbClr val="FFC000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Strong Gravitational Lenses (Real Data)</a:t>
            </a: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47AFDA8A-3D5B-D81B-DA55-36CF88539BB6}"/>
              </a:ext>
            </a:extLst>
          </p:cNvPr>
          <p:cNvSpPr/>
          <p:nvPr/>
        </p:nvSpPr>
        <p:spPr>
          <a:xfrm>
            <a:off x="1894114" y="3429000"/>
            <a:ext cx="1524000" cy="34750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AD02B5-ACF9-2696-AA92-F52D8E3A725C}"/>
              </a:ext>
            </a:extLst>
          </p:cNvPr>
          <p:cNvSpPr txBox="1"/>
          <p:nvPr/>
        </p:nvSpPr>
        <p:spPr>
          <a:xfrm>
            <a:off x="277586" y="3407169"/>
            <a:ext cx="1616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Lensing Galaxy</a:t>
            </a:r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A324DD0E-C448-CC38-0F73-6A550E5132B5}"/>
              </a:ext>
            </a:extLst>
          </p:cNvPr>
          <p:cNvSpPr/>
          <p:nvPr/>
        </p:nvSpPr>
        <p:spPr>
          <a:xfrm rot="13589058">
            <a:off x="4632551" y="4657551"/>
            <a:ext cx="1524000" cy="34750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4F6693-27C7-726D-3737-221A70A8A2D2}"/>
              </a:ext>
            </a:extLst>
          </p:cNvPr>
          <p:cNvSpPr txBox="1"/>
          <p:nvPr/>
        </p:nvSpPr>
        <p:spPr>
          <a:xfrm>
            <a:off x="5787799" y="5524152"/>
            <a:ext cx="1616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Lensed Image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25E200-8255-B2FE-D511-7CACA4541E85}"/>
              </a:ext>
            </a:extLst>
          </p:cNvPr>
          <p:cNvSpPr txBox="1"/>
          <p:nvPr/>
        </p:nvSpPr>
        <p:spPr>
          <a:xfrm>
            <a:off x="0" y="5801986"/>
            <a:ext cx="214312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800" i="0" dirty="0">
                <a:solidFill>
                  <a:srgbClr val="FFFFFF"/>
                </a:solidFill>
                <a:effectLst/>
                <a:latin typeface="Baskerville" panose="02020502070401020303" pitchFamily="18" charset="0"/>
                <a:ea typeface="Baskerville" panose="02020502070401020303" pitchFamily="18" charset="0"/>
              </a:rPr>
              <a:t>NASA/ESA/</a:t>
            </a:r>
            <a:r>
              <a:rPr lang="en-IN" sz="800" i="0" dirty="0" err="1">
                <a:solidFill>
                  <a:srgbClr val="FFFFFF"/>
                </a:solidFill>
                <a:effectLst/>
                <a:latin typeface="Baskerville" panose="02020502070401020303" pitchFamily="18" charset="0"/>
                <a:ea typeface="Baskerville" panose="02020502070401020303" pitchFamily="18" charset="0"/>
              </a:rPr>
              <a:t>STSci</a:t>
            </a:r>
            <a:endParaRPr lang="en-US" sz="800" dirty="0">
              <a:latin typeface="Baskerville" panose="02020502070401020303" pitchFamily="18" charset="0"/>
              <a:ea typeface="Baskerville" panose="02020502070401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1429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 animBg="1"/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573402F-EE1F-90CC-6F89-384BA8314B4C}"/>
              </a:ext>
            </a:extLst>
          </p:cNvPr>
          <p:cNvCxnSpPr/>
          <p:nvPr/>
        </p:nvCxnSpPr>
        <p:spPr>
          <a:xfrm>
            <a:off x="109538" y="964516"/>
            <a:ext cx="6486525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70AC93D8-C287-46DE-3B0F-6B0577B30B31}"/>
              </a:ext>
            </a:extLst>
          </p:cNvPr>
          <p:cNvSpPr txBox="1"/>
          <p:nvPr/>
        </p:nvSpPr>
        <p:spPr>
          <a:xfrm>
            <a:off x="109536" y="1147762"/>
            <a:ext cx="4158343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4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Lens Modelling</a:t>
            </a:r>
          </a:p>
          <a:p>
            <a:endParaRPr lang="en-US" sz="2800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r>
              <a:rPr lang="en-US" sz="2800" b="1" dirty="0">
                <a:latin typeface="Baskerville" panose="02020502070401020303" pitchFamily="18" charset="0"/>
                <a:ea typeface="Baskerville" panose="02020502070401020303" pitchFamily="18" charset="0"/>
              </a:rPr>
              <a:t>Objective: </a:t>
            </a:r>
          </a:p>
          <a:p>
            <a:r>
              <a:rPr lang="en-US" sz="2800" dirty="0">
                <a:latin typeface="Baskerville" panose="02020502070401020303" pitchFamily="18" charset="0"/>
                <a:ea typeface="Baskerville" panose="02020502070401020303" pitchFamily="18" charset="0"/>
              </a:rPr>
              <a:t>Estimate the mass profile </a:t>
            </a:r>
          </a:p>
          <a:p>
            <a:r>
              <a:rPr lang="en-US" sz="2800" dirty="0">
                <a:latin typeface="Baskerville" panose="02020502070401020303" pitchFamily="18" charset="0"/>
                <a:ea typeface="Baskerville" panose="02020502070401020303" pitchFamily="18" charset="0"/>
              </a:rPr>
              <a:t>of the lensing galaxy </a:t>
            </a:r>
          </a:p>
          <a:p>
            <a:endParaRPr lang="en-US" sz="2800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r>
              <a:rPr lang="en-US" sz="2800" b="1" dirty="0">
                <a:latin typeface="Baskerville" panose="02020502070401020303" pitchFamily="18" charset="0"/>
                <a:ea typeface="Baskerville" panose="02020502070401020303" pitchFamily="18" charset="0"/>
              </a:rPr>
              <a:t>Image Properties: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latin typeface="Baskerville" panose="02020502070401020303" pitchFamily="18" charset="0"/>
                <a:ea typeface="Baskerville" panose="02020502070401020303" pitchFamily="18" charset="0"/>
              </a:rPr>
              <a:t>Position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latin typeface="Baskerville" panose="02020502070401020303" pitchFamily="18" charset="0"/>
                <a:ea typeface="Baskerville" panose="02020502070401020303" pitchFamily="18" charset="0"/>
              </a:rPr>
              <a:t>Magnification</a:t>
            </a:r>
          </a:p>
          <a:p>
            <a:endParaRPr lang="en-US" sz="2800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endParaRPr lang="en-US" sz="2800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endParaRPr lang="en-US" sz="2800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endParaRPr lang="en-US" sz="2800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endParaRPr lang="en-US" sz="2800" dirty="0">
              <a:latin typeface="Baskerville" panose="02020502070401020303" pitchFamily="18" charset="0"/>
              <a:ea typeface="Baskerville" panose="02020502070401020303" pitchFamily="18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988FB70-1CEB-4389-AB0C-60D28F2D1F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537" y="-177801"/>
            <a:ext cx="11532733" cy="1325563"/>
          </a:xfrm>
        </p:spPr>
        <p:txBody>
          <a:bodyPr/>
          <a:lstStyle/>
          <a:p>
            <a:r>
              <a:rPr lang="en-US" b="1" dirty="0">
                <a:solidFill>
                  <a:srgbClr val="FFC000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Strong Gravitational Lenses (Real Data)</a:t>
            </a:r>
          </a:p>
        </p:txBody>
      </p:sp>
      <p:sp>
        <p:nvSpPr>
          <p:cNvPr id="2" name="Right Arrow 1">
            <a:extLst>
              <a:ext uri="{FF2B5EF4-FFF2-40B4-BE49-F238E27FC236}">
                <a16:creationId xmlns:a16="http://schemas.microsoft.com/office/drawing/2014/main" id="{55C4B23E-62BF-D9D0-F8FA-077503A66A6B}"/>
              </a:ext>
            </a:extLst>
          </p:cNvPr>
          <p:cNvSpPr/>
          <p:nvPr/>
        </p:nvSpPr>
        <p:spPr>
          <a:xfrm>
            <a:off x="3853543" y="2563585"/>
            <a:ext cx="2742520" cy="310244"/>
          </a:xfrm>
          <a:prstGeom prst="rightArrow">
            <a:avLst/>
          </a:prstGeom>
          <a:solidFill>
            <a:schemeClr val="accent4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6A4A0D-5BEF-C790-0FFF-79CBC19B6C0F}"/>
              </a:ext>
            </a:extLst>
          </p:cNvPr>
          <p:cNvSpPr txBox="1"/>
          <p:nvPr/>
        </p:nvSpPr>
        <p:spPr>
          <a:xfrm>
            <a:off x="6236825" y="2457097"/>
            <a:ext cx="31840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Baskerville" panose="02020502070401020303" pitchFamily="18" charset="0"/>
                <a:ea typeface="Baskerville" panose="02020502070401020303" pitchFamily="18" charset="0"/>
              </a:rPr>
              <a:t>MATTER</a:t>
            </a:r>
          </a:p>
        </p:txBody>
      </p:sp>
      <p:sp>
        <p:nvSpPr>
          <p:cNvPr id="11" name="Right Brace 10">
            <a:extLst>
              <a:ext uri="{FF2B5EF4-FFF2-40B4-BE49-F238E27FC236}">
                <a16:creationId xmlns:a16="http://schemas.microsoft.com/office/drawing/2014/main" id="{586169A7-8D0F-8B09-1194-BA2875CE4525}"/>
              </a:ext>
            </a:extLst>
          </p:cNvPr>
          <p:cNvSpPr/>
          <p:nvPr/>
        </p:nvSpPr>
        <p:spPr>
          <a:xfrm rot="16200000">
            <a:off x="7416904" y="1370228"/>
            <a:ext cx="823914" cy="4158340"/>
          </a:xfrm>
          <a:prstGeom prst="rightBrace">
            <a:avLst/>
          </a:prstGeom>
          <a:ln w="38100"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CAE3C73-6B1B-3888-ED46-816D69D0CA9A}"/>
              </a:ext>
            </a:extLst>
          </p:cNvPr>
          <p:cNvSpPr txBox="1"/>
          <p:nvPr/>
        </p:nvSpPr>
        <p:spPr>
          <a:xfrm>
            <a:off x="4282755" y="3918478"/>
            <a:ext cx="29338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ORDINARY/BARYONIC MATTER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1A19C8E-56CD-4401-2F3A-481320C0CDC9}"/>
              </a:ext>
            </a:extLst>
          </p:cNvPr>
          <p:cNvSpPr txBox="1"/>
          <p:nvPr/>
        </p:nvSpPr>
        <p:spPr>
          <a:xfrm>
            <a:off x="8441095" y="3918477"/>
            <a:ext cx="2933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DARK MATTER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F36F2EE-363E-1583-4A23-010617795CD9}"/>
              </a:ext>
            </a:extLst>
          </p:cNvPr>
          <p:cNvSpPr txBox="1"/>
          <p:nvPr/>
        </p:nvSpPr>
        <p:spPr>
          <a:xfrm>
            <a:off x="7755908" y="4701886"/>
            <a:ext cx="41583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latin typeface="Baskerville" panose="02020502070401020303" pitchFamily="18" charset="0"/>
                <a:ea typeface="Baskerville" panose="02020502070401020303" pitchFamily="18" charset="0"/>
              </a:rPr>
              <a:t>?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F4EFB308-27D2-EE0D-2D8D-A324F699F696}"/>
              </a:ext>
            </a:extLst>
          </p:cNvPr>
          <p:cNvSpPr/>
          <p:nvPr/>
        </p:nvSpPr>
        <p:spPr>
          <a:xfrm>
            <a:off x="7587695" y="3918478"/>
            <a:ext cx="4494769" cy="1832556"/>
          </a:xfrm>
          <a:prstGeom prst="round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9009B2B-A321-234E-9C40-1F7FB4318604}"/>
              </a:ext>
            </a:extLst>
          </p:cNvPr>
          <p:cNvSpPr txBox="1"/>
          <p:nvPr/>
        </p:nvSpPr>
        <p:spPr>
          <a:xfrm>
            <a:off x="3670519" y="4748054"/>
            <a:ext cx="41583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Protons</a:t>
            </a:r>
          </a:p>
          <a:p>
            <a:pPr algn="ctr"/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Neutrons</a:t>
            </a:r>
          </a:p>
          <a:p>
            <a:pPr algn="ctr"/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Electrons</a:t>
            </a:r>
          </a:p>
        </p:txBody>
      </p:sp>
    </p:spTree>
    <p:extLst>
      <p:ext uri="{BB962C8B-B14F-4D97-AF65-F5344CB8AC3E}">
        <p14:creationId xmlns:p14="http://schemas.microsoft.com/office/powerpoint/2010/main" val="37600024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9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9" grpId="0"/>
      <p:bldP spid="11" grpId="0" animBg="1"/>
      <p:bldP spid="12" grpId="0"/>
      <p:bldP spid="13" grpId="0"/>
      <p:bldP spid="15" grpId="0"/>
      <p:bldP spid="16" grpId="0" animBg="1"/>
      <p:bldP spid="1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Weird dark matter waves seem to warp the light from distant galaxies | New  Scientist">
            <a:extLst>
              <a:ext uri="{FF2B5EF4-FFF2-40B4-BE49-F238E27FC236}">
                <a16:creationId xmlns:a16="http://schemas.microsoft.com/office/drawing/2014/main" id="{9146EB0C-FEBD-9E65-C314-7468A82C32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82" b="4110"/>
          <a:stretch/>
        </p:blipFill>
        <p:spPr bwMode="auto">
          <a:xfrm>
            <a:off x="109537" y="1354470"/>
            <a:ext cx="6944406" cy="4657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573402F-EE1F-90CC-6F89-384BA8314B4C}"/>
              </a:ext>
            </a:extLst>
          </p:cNvPr>
          <p:cNvCxnSpPr/>
          <p:nvPr/>
        </p:nvCxnSpPr>
        <p:spPr>
          <a:xfrm>
            <a:off x="109538" y="964516"/>
            <a:ext cx="6486525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70AC93D8-C287-46DE-3B0F-6B0577B30B31}"/>
              </a:ext>
            </a:extLst>
          </p:cNvPr>
          <p:cNvSpPr txBox="1"/>
          <p:nvPr/>
        </p:nvSpPr>
        <p:spPr>
          <a:xfrm>
            <a:off x="8033657" y="1144812"/>
            <a:ext cx="4158343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4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Lens Modelling</a:t>
            </a:r>
          </a:p>
          <a:p>
            <a:endParaRPr lang="en-US" sz="2800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r>
              <a:rPr lang="en-US" sz="2800" b="1" dirty="0">
                <a:latin typeface="Baskerville" panose="02020502070401020303" pitchFamily="18" charset="0"/>
                <a:ea typeface="Baskerville" panose="02020502070401020303" pitchFamily="18" charset="0"/>
              </a:rPr>
              <a:t>Model Diagnostics: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latin typeface="Baskerville" panose="02020502070401020303" pitchFamily="18" charset="0"/>
                <a:ea typeface="Baskerville" panose="02020502070401020303" pitchFamily="18" charset="0"/>
              </a:rPr>
              <a:t>Position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latin typeface="Baskerville" panose="02020502070401020303" pitchFamily="18" charset="0"/>
                <a:ea typeface="Baskerville" panose="02020502070401020303" pitchFamily="18" charset="0"/>
              </a:rPr>
              <a:t>Magnification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r>
              <a:rPr lang="en-US" sz="2800" b="1" dirty="0">
                <a:latin typeface="Baskerville" panose="02020502070401020303" pitchFamily="18" charset="0"/>
                <a:ea typeface="Baskerville" panose="02020502070401020303" pitchFamily="18" charset="0"/>
              </a:rPr>
              <a:t>Current Deficiencies: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Baskerville" panose="02020502070401020303" pitchFamily="18" charset="0"/>
                <a:ea typeface="Baskerville" panose="02020502070401020303" pitchFamily="18" charset="0"/>
              </a:rPr>
              <a:t>Position Anomalies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Baskerville" panose="02020502070401020303" pitchFamily="18" charset="0"/>
                <a:ea typeface="Baskerville" panose="02020502070401020303" pitchFamily="18" charset="0"/>
              </a:rPr>
              <a:t>Magnification Anomalies</a:t>
            </a:r>
          </a:p>
          <a:p>
            <a:endParaRPr lang="en-US" sz="2800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endParaRPr lang="en-US" sz="2800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endParaRPr lang="en-US" sz="2800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endParaRPr lang="en-US" sz="2800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endParaRPr lang="en-US" sz="2800" dirty="0">
              <a:latin typeface="Baskerville" panose="02020502070401020303" pitchFamily="18" charset="0"/>
              <a:ea typeface="Baskerville" panose="02020502070401020303" pitchFamily="18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988FB70-1CEB-4389-AB0C-60D28F2D1F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537" y="-177801"/>
            <a:ext cx="11532733" cy="1325563"/>
          </a:xfrm>
        </p:spPr>
        <p:txBody>
          <a:bodyPr/>
          <a:lstStyle/>
          <a:p>
            <a:r>
              <a:rPr lang="en-US" b="1" dirty="0">
                <a:solidFill>
                  <a:srgbClr val="FFC000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Strong Gravitational Lenses (Real Data)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5D097F-E85D-3247-2306-57F6B9CAA930}"/>
              </a:ext>
            </a:extLst>
          </p:cNvPr>
          <p:cNvSpPr txBox="1"/>
          <p:nvPr/>
        </p:nvSpPr>
        <p:spPr>
          <a:xfrm>
            <a:off x="6596063" y="6218593"/>
            <a:ext cx="67130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0000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Dark Matter Substructure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529A922-65AB-CB08-50CF-006749593E82}"/>
              </a:ext>
            </a:extLst>
          </p:cNvPr>
          <p:cNvSpPr txBox="1"/>
          <p:nvPr/>
        </p:nvSpPr>
        <p:spPr>
          <a:xfrm>
            <a:off x="0" y="5785762"/>
            <a:ext cx="214312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800" i="0" dirty="0">
                <a:solidFill>
                  <a:srgbClr val="FFFFFF"/>
                </a:solidFill>
                <a:effectLst/>
                <a:latin typeface="Baskerville" panose="02020502070401020303" pitchFamily="18" charset="0"/>
                <a:ea typeface="Baskerville" panose="02020502070401020303" pitchFamily="18" charset="0"/>
              </a:rPr>
              <a:t>NASA/ESA/</a:t>
            </a:r>
            <a:r>
              <a:rPr lang="en-IN" sz="800" i="0" dirty="0" err="1">
                <a:solidFill>
                  <a:srgbClr val="FFFFFF"/>
                </a:solidFill>
                <a:effectLst/>
                <a:latin typeface="Baskerville" panose="02020502070401020303" pitchFamily="18" charset="0"/>
                <a:ea typeface="Baskerville" panose="02020502070401020303" pitchFamily="18" charset="0"/>
              </a:rPr>
              <a:t>STSci</a:t>
            </a:r>
            <a:endParaRPr lang="en-US" sz="800" dirty="0">
              <a:latin typeface="Baskerville" panose="02020502070401020303" pitchFamily="18" charset="0"/>
              <a:ea typeface="Baskerville" panose="02020502070401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16702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573402F-EE1F-90CC-6F89-384BA8314B4C}"/>
              </a:ext>
            </a:extLst>
          </p:cNvPr>
          <p:cNvCxnSpPr/>
          <p:nvPr/>
        </p:nvCxnSpPr>
        <p:spPr>
          <a:xfrm>
            <a:off x="109538" y="964516"/>
            <a:ext cx="6486525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47B31A12-772D-05B2-EFBF-E3B1DE689E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45615"/>
            <a:ext cx="5400675" cy="5812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4F81A0DF-1003-C876-E1C7-190A18292C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644" y="1045614"/>
            <a:ext cx="5400674" cy="5812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CEBDC36-5FC8-6988-7613-8E4297BFC9BF}"/>
              </a:ext>
            </a:extLst>
          </p:cNvPr>
          <p:cNvSpPr txBox="1"/>
          <p:nvPr/>
        </p:nvSpPr>
        <p:spPr>
          <a:xfrm>
            <a:off x="109538" y="195075"/>
            <a:ext cx="723423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FFC000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Dark Matter Substructure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2B5CE7E-9EA6-B0CC-E3F5-B2E0999FB8AD}"/>
              </a:ext>
            </a:extLst>
          </p:cNvPr>
          <p:cNvSpPr txBox="1"/>
          <p:nvPr/>
        </p:nvSpPr>
        <p:spPr>
          <a:xfrm>
            <a:off x="5891212" y="1195348"/>
            <a:ext cx="290512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FFC000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Wave-like Dark Matter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48B83D2-55A7-D7FB-D3F4-0128E00A8587}"/>
              </a:ext>
            </a:extLst>
          </p:cNvPr>
          <p:cNvSpPr txBox="1"/>
          <p:nvPr/>
        </p:nvSpPr>
        <p:spPr>
          <a:xfrm>
            <a:off x="8796337" y="1195348"/>
            <a:ext cx="290512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FFC000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Particle Dark Matter</a:t>
            </a:r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6F5DB95B-2D89-D271-FCEF-F20D0EA6057F}"/>
              </a:ext>
            </a:extLst>
          </p:cNvPr>
          <p:cNvSpPr/>
          <p:nvPr/>
        </p:nvSpPr>
        <p:spPr>
          <a:xfrm rot="3632685">
            <a:off x="6611233" y="2971226"/>
            <a:ext cx="1938337" cy="571500"/>
          </a:xfrm>
          <a:prstGeom prst="rightArrow">
            <a:avLst/>
          </a:prstGeom>
          <a:solidFill>
            <a:schemeClr val="accent4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B4E85654-A9FD-4D1B-03C6-33193BE76874}"/>
              </a:ext>
            </a:extLst>
          </p:cNvPr>
          <p:cNvSpPr/>
          <p:nvPr/>
        </p:nvSpPr>
        <p:spPr>
          <a:xfrm rot="7108096">
            <a:off x="9013595" y="2975002"/>
            <a:ext cx="1938337" cy="571500"/>
          </a:xfrm>
          <a:prstGeom prst="rightArrow">
            <a:avLst/>
          </a:prstGeom>
          <a:solidFill>
            <a:schemeClr val="accent4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82BB254-B09B-9D2F-B1BA-65A58BF03ED1}"/>
              </a:ext>
            </a:extLst>
          </p:cNvPr>
          <p:cNvSpPr txBox="1"/>
          <p:nvPr/>
        </p:nvSpPr>
        <p:spPr>
          <a:xfrm>
            <a:off x="6010274" y="4218362"/>
            <a:ext cx="55721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Baskerville" panose="02020502070401020303" pitchFamily="18" charset="0"/>
                <a:ea typeface="Baskerville" panose="02020502070401020303" pitchFamily="18" charset="0"/>
              </a:rPr>
              <a:t>Substructure </a:t>
            </a:r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id="{DF68EE3B-A055-168B-995A-437D14A4DDAB}"/>
              </a:ext>
            </a:extLst>
          </p:cNvPr>
          <p:cNvSpPr/>
          <p:nvPr/>
        </p:nvSpPr>
        <p:spPr>
          <a:xfrm rot="5400000">
            <a:off x="8361390" y="5024827"/>
            <a:ext cx="869894" cy="438148"/>
          </a:xfrm>
          <a:prstGeom prst="rightArrow">
            <a:avLst/>
          </a:prstGeom>
          <a:solidFill>
            <a:schemeClr val="accent4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6962E4B-D70A-70C2-47F7-FEBD8B61EFEA}"/>
              </a:ext>
            </a:extLst>
          </p:cNvPr>
          <p:cNvSpPr txBox="1"/>
          <p:nvPr/>
        </p:nvSpPr>
        <p:spPr>
          <a:xfrm>
            <a:off x="6010273" y="5678848"/>
            <a:ext cx="557212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Baskerville" panose="02020502070401020303" pitchFamily="18" charset="0"/>
                <a:ea typeface="Baskerville" panose="02020502070401020303" pitchFamily="18" charset="0"/>
              </a:rPr>
              <a:t>Smooth Mass Models do not model substructure</a:t>
            </a:r>
          </a:p>
        </p:txBody>
      </p:sp>
    </p:spTree>
    <p:extLst>
      <p:ext uri="{BB962C8B-B14F-4D97-AF65-F5344CB8AC3E}">
        <p14:creationId xmlns:p14="http://schemas.microsoft.com/office/powerpoint/2010/main" val="21380989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 animBg="1"/>
      <p:bldP spid="23" grpId="0" animBg="1"/>
      <p:bldP spid="24" grpId="0"/>
      <p:bldP spid="25" grpId="0" animBg="1"/>
      <p:bldP spid="2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573402F-EE1F-90CC-6F89-384BA8314B4C}"/>
              </a:ext>
            </a:extLst>
          </p:cNvPr>
          <p:cNvCxnSpPr/>
          <p:nvPr/>
        </p:nvCxnSpPr>
        <p:spPr>
          <a:xfrm>
            <a:off x="109538" y="964516"/>
            <a:ext cx="6486525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" name="Title 1">
            <a:extLst>
              <a:ext uri="{FF2B5EF4-FFF2-40B4-BE49-F238E27FC236}">
                <a16:creationId xmlns:a16="http://schemas.microsoft.com/office/drawing/2014/main" id="{E988FB70-1CEB-4389-AB0C-60D28F2D1F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537" y="-177801"/>
            <a:ext cx="11532733" cy="1325563"/>
          </a:xfrm>
        </p:spPr>
        <p:txBody>
          <a:bodyPr/>
          <a:lstStyle/>
          <a:p>
            <a:r>
              <a:rPr lang="en-US" b="1" dirty="0">
                <a:solidFill>
                  <a:srgbClr val="FFC000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Research Question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3E3495-B100-591E-97BB-3632D15B1610}"/>
              </a:ext>
            </a:extLst>
          </p:cNvPr>
          <p:cNvSpPr txBox="1"/>
          <p:nvPr/>
        </p:nvSpPr>
        <p:spPr>
          <a:xfrm>
            <a:off x="329634" y="2290079"/>
            <a:ext cx="1153273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Baskerville" panose="02020502070401020303" pitchFamily="18" charset="0"/>
                <a:ea typeface="Baskerville" panose="02020502070401020303" pitchFamily="18" charset="0"/>
              </a:rPr>
              <a:t>1. How accurate are smooth mass models and do they inherently leave position and magnification anomalies? What are the magnitude of these anomalies?</a:t>
            </a:r>
          </a:p>
        </p:txBody>
      </p:sp>
    </p:spTree>
    <p:extLst>
      <p:ext uri="{BB962C8B-B14F-4D97-AF65-F5344CB8AC3E}">
        <p14:creationId xmlns:p14="http://schemas.microsoft.com/office/powerpoint/2010/main" val="7375194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3620</TotalTime>
  <Words>953</Words>
  <Application>Microsoft Macintosh PowerPoint</Application>
  <PresentationFormat>Widescreen</PresentationFormat>
  <Paragraphs>200</Paragraphs>
  <Slides>32</Slides>
  <Notes>16</Notes>
  <HiddenSlides>2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9" baseType="lpstr">
      <vt:lpstr>Arial</vt:lpstr>
      <vt:lpstr>Baskerville</vt:lpstr>
      <vt:lpstr>Baskerville SemiBold</vt:lpstr>
      <vt:lpstr>Calibri</vt:lpstr>
      <vt:lpstr>Calibri Light</vt:lpstr>
      <vt:lpstr>cnn_sans_display</vt:lpstr>
      <vt:lpstr>Office Theme</vt:lpstr>
      <vt:lpstr>PowerPoint Presentation</vt:lpstr>
      <vt:lpstr>Contents</vt:lpstr>
      <vt:lpstr>Gravitational Lensing</vt:lpstr>
      <vt:lpstr>Strong Gravitational Lenses (Real Data)</vt:lpstr>
      <vt:lpstr>Strong Gravitational Lenses (Real Data)</vt:lpstr>
      <vt:lpstr>Strong Gravitational Lenses (Real Data)</vt:lpstr>
      <vt:lpstr>Strong Gravitational Lenses (Real Data)</vt:lpstr>
      <vt:lpstr>PowerPoint Presentation</vt:lpstr>
      <vt:lpstr>Research Question</vt:lpstr>
      <vt:lpstr>Cosmic Shear</vt:lpstr>
      <vt:lpstr>Research Question</vt:lpstr>
      <vt:lpstr>Data -  Simulations</vt:lpstr>
      <vt:lpstr>Data -  Simulations</vt:lpstr>
      <vt:lpstr>Why Simulations</vt:lpstr>
      <vt:lpstr>Data</vt:lpstr>
      <vt:lpstr>Lens Modelling</vt:lpstr>
      <vt:lpstr>Lens Models</vt:lpstr>
      <vt:lpstr>Lens Models</vt:lpstr>
      <vt:lpstr>Lens Models</vt:lpstr>
      <vt:lpstr>Lens Models</vt:lpstr>
      <vt:lpstr>Lens Models</vt:lpstr>
      <vt:lpstr>Cosmic Shear</vt:lpstr>
      <vt:lpstr>Cosmic Shear</vt:lpstr>
      <vt:lpstr>Cosmic Shear</vt:lpstr>
      <vt:lpstr>Cosmic Shear</vt:lpstr>
      <vt:lpstr>Cosmic Shear</vt:lpstr>
      <vt:lpstr>Results</vt:lpstr>
      <vt:lpstr>Why is this IMPORTANT?</vt:lpstr>
      <vt:lpstr>Conclusion</vt:lpstr>
      <vt:lpstr>References</vt:lpstr>
      <vt:lpstr>Data</vt:lpstr>
      <vt:lpstr>Data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Rommulus Lewis</dc:creator>
  <cp:lastModifiedBy>Rommulus Lewis</cp:lastModifiedBy>
  <cp:revision>37</cp:revision>
  <dcterms:created xsi:type="dcterms:W3CDTF">2025-05-03T13:38:46Z</dcterms:created>
  <dcterms:modified xsi:type="dcterms:W3CDTF">2025-05-06T01:58:57Z</dcterms:modified>
</cp:coreProperties>
</file>